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8" r:id="rId2"/>
    <p:sldId id="405" r:id="rId3"/>
    <p:sldId id="375" r:id="rId4"/>
    <p:sldId id="394" r:id="rId5"/>
    <p:sldId id="406" r:id="rId6"/>
    <p:sldId id="407" r:id="rId7"/>
    <p:sldId id="408" r:id="rId8"/>
    <p:sldId id="409" r:id="rId9"/>
    <p:sldId id="410" r:id="rId10"/>
    <p:sldId id="417" r:id="rId11"/>
    <p:sldId id="411" r:id="rId12"/>
    <p:sldId id="412" r:id="rId13"/>
    <p:sldId id="413" r:id="rId14"/>
    <p:sldId id="420" r:id="rId15"/>
    <p:sldId id="415" r:id="rId16"/>
    <p:sldId id="398" r:id="rId17"/>
    <p:sldId id="401" r:id="rId18"/>
    <p:sldId id="421" r:id="rId19"/>
    <p:sldId id="422" r:id="rId20"/>
    <p:sldId id="419" r:id="rId21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  <a:srgbClr val="FF0000"/>
    <a:srgbClr val="FF0066"/>
    <a:srgbClr val="CDFD33"/>
    <a:srgbClr val="FF3131"/>
    <a:srgbClr val="FFAC31"/>
    <a:srgbClr val="FFFFFF"/>
    <a:srgbClr val="E9EBF5"/>
    <a:srgbClr val="3EF276"/>
    <a:srgbClr val="366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6559" autoAdjust="0"/>
  </p:normalViewPr>
  <p:slideViewPr>
    <p:cSldViewPr snapToGrid="0">
      <p:cViewPr varScale="1">
        <p:scale>
          <a:sx n="85" d="100"/>
          <a:sy n="85" d="100"/>
        </p:scale>
        <p:origin x="131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53B09-5E8C-4F90-BBB7-329FE25367A5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D71C-5688-4085-82DB-BD68BDDE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02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AB1CC-A289-449F-A6E1-7CFFB3135ABA}" type="datetimeFigureOut">
              <a:rPr lang="ko-KR" altLang="en-US" smtClean="0"/>
              <a:t>2020-05-19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930C5-85DF-40EA-A64C-21A918515F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7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 flipV="1">
            <a:off x="0" y="1333973"/>
            <a:ext cx="9144000" cy="45719"/>
          </a:xfrm>
          <a:prstGeom prst="rect">
            <a:avLst/>
          </a:prstGeom>
          <a:solidFill>
            <a:srgbClr val="234175">
              <a:alpha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485" y="1947476"/>
            <a:ext cx="6607028" cy="2381176"/>
          </a:xfrm>
        </p:spPr>
        <p:txBody>
          <a:bodyPr anchor="b">
            <a:normAutofit/>
          </a:bodyPr>
          <a:lstStyle>
            <a:lvl1pPr algn="l" latinLnBrk="0">
              <a:defRPr sz="4000">
                <a:solidFill>
                  <a:srgbClr val="F2F2F2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453" y="4776982"/>
            <a:ext cx="6095092" cy="450358"/>
          </a:xfrm>
        </p:spPr>
        <p:txBody>
          <a:bodyPr>
            <a:noAutofit/>
          </a:bodyPr>
          <a:lstStyle>
            <a:lvl1pPr marL="0" indent="0" algn="l" latinLnBrk="0">
              <a:buNone/>
              <a:defRPr sz="2400">
                <a:solidFill>
                  <a:srgbClr val="65C7C6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469894"/>
            <a:ext cx="9144000" cy="21600"/>
          </a:xfrm>
          <a:prstGeom prst="rect">
            <a:avLst/>
          </a:prstGeom>
          <a:solidFill>
            <a:srgbClr val="205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365078" y="6507427"/>
            <a:ext cx="41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D9249DC-0B0E-4767-AF10-5843967F4B4F}" type="slidenum">
              <a:rPr lang="ko-KR" altLang="en-US" sz="120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ko-KR" alt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13551" y="6497946"/>
            <a:ext cx="17443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AI-PHM</a:t>
            </a:r>
            <a:r>
              <a:rPr lang="en-US" altLang="ko-KR" sz="9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4" y="563442"/>
            <a:ext cx="1586780" cy="158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8" y="6532130"/>
            <a:ext cx="1182029" cy="2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9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>
            <a:noAutofit/>
          </a:bodyPr>
          <a:lstStyle>
            <a:lvl1pPr latinLnBrk="0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56" y="989704"/>
            <a:ext cx="8728364" cy="5187258"/>
          </a:xfrm>
        </p:spPr>
        <p:txBody>
          <a:bodyPr>
            <a:normAutofit/>
          </a:bodyPr>
          <a:lstStyle>
            <a:lvl1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-8164" y="191208"/>
            <a:ext cx="144000" cy="563533"/>
          </a:xfrm>
          <a:prstGeom prst="rect">
            <a:avLst/>
          </a:prstGeom>
          <a:solidFill>
            <a:srgbClr val="205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2"/>
          <p:cNvSpPr/>
          <p:nvPr userDrawn="1"/>
        </p:nvSpPr>
        <p:spPr>
          <a:xfrm>
            <a:off x="0" y="6469894"/>
            <a:ext cx="9144000" cy="21600"/>
          </a:xfrm>
          <a:prstGeom prst="rect">
            <a:avLst/>
          </a:prstGeom>
          <a:solidFill>
            <a:srgbClr val="205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65078" y="6507427"/>
            <a:ext cx="41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D9249DC-0B0E-4767-AF10-5843967F4B4F}" type="slidenum">
              <a:rPr lang="ko-KR" altLang="en-US" sz="120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ko-KR" alt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313551" y="6497946"/>
            <a:ext cx="17443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AI-PHM</a:t>
            </a:r>
            <a:r>
              <a:rPr lang="en-US" altLang="ko-KR" sz="9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</p:txBody>
      </p:sp>
      <p:pic>
        <p:nvPicPr>
          <p:cNvPr id="17" name="Picture 8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8" y="6532130"/>
            <a:ext cx="1182029" cy="2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30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bg1"/>
            </a:gs>
            <a:gs pos="0">
              <a:srgbClr val="EBEBEB"/>
            </a:gs>
            <a:gs pos="97000">
              <a:srgbClr val="F5F5F5"/>
            </a:gs>
            <a:gs pos="4000">
              <a:srgbClr val="F5F5F5"/>
            </a:gs>
            <a:gs pos="93000">
              <a:schemeClr val="bg1"/>
            </a:gs>
            <a:gs pos="100000">
              <a:srgbClr val="EBEBEB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9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6314" y="1947476"/>
            <a:ext cx="8371115" cy="199262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스마트폰 데이터를 이용한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  <a:t/>
            </a:r>
            <a:b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  <a:t>HAR</a:t>
            </a:r>
            <a:r>
              <a:rPr lang="en-US" altLang="ko-KR" sz="3200" dirty="0">
                <a:solidFill>
                  <a:schemeClr val="tx1"/>
                </a:solidFill>
              </a:rPr>
              <a:t>(Human Activity Recognition)</a:t>
            </a:r>
            <a:r>
              <a: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  <a:t>System 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02405" y="3635654"/>
            <a:ext cx="7058932" cy="1781529"/>
          </a:xfrm>
        </p:spPr>
        <p:txBody>
          <a:bodyPr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AI-PHM Lab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기계공학과</a:t>
            </a:r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시스템경영공학과 노인호</a:t>
            </a:r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Department of Systems Management Engineering (SME)</a:t>
            </a:r>
          </a:p>
          <a:p>
            <a:pPr algn="ctr"/>
            <a:r>
              <a:rPr lang="en-US" altLang="ko-KR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Sungkyunkwan</a:t>
            </a:r>
            <a:r>
              <a:rPr lang="en-US" altLang="ko-K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University (SKKU)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2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16152-1182-492F-9018-1AAB0495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 </a:t>
            </a:r>
            <a:r>
              <a:rPr lang="en-US" altLang="ko-KR" dirty="0"/>
              <a:t>low</a:t>
            </a:r>
            <a:r>
              <a:rPr lang="ko-KR" altLang="en-US" dirty="0"/>
              <a:t> </a:t>
            </a:r>
            <a:r>
              <a:rPr lang="en-US" altLang="ko-KR" dirty="0"/>
              <a:t>pass</a:t>
            </a:r>
            <a:r>
              <a:rPr lang="ko-KR" altLang="en-US" dirty="0"/>
              <a:t> </a:t>
            </a:r>
            <a:r>
              <a:rPr lang="en-US" altLang="ko-KR" dirty="0" err="1"/>
              <a:t>butterworth</a:t>
            </a:r>
            <a:r>
              <a:rPr lang="en-US" altLang="ko-KR" dirty="0"/>
              <a:t> filter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B80B0-151F-401E-90C4-4927C187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r="11743"/>
          <a:stretch/>
        </p:blipFill>
        <p:spPr>
          <a:xfrm>
            <a:off x="351310" y="689932"/>
            <a:ext cx="7777201" cy="3611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A3291-4AE0-46C6-B63D-25DD7BE7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815" y="4800227"/>
            <a:ext cx="4252185" cy="1329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78220-957E-4009-825F-18348EC6D6F7}"/>
              </a:ext>
            </a:extLst>
          </p:cNvPr>
          <p:cNvSpPr txBox="1"/>
          <p:nvPr/>
        </p:nvSpPr>
        <p:spPr>
          <a:xfrm>
            <a:off x="5525613" y="3873757"/>
            <a:ext cx="33035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*verification of gravity: 0.3hz</a:t>
            </a:r>
          </a:p>
          <a:p>
            <a:r>
              <a:rPr lang="en-US" altLang="ko-KR" sz="1400" dirty="0"/>
              <a:t>0.3hz</a:t>
            </a:r>
            <a:r>
              <a:rPr lang="ko-KR" altLang="en-US" sz="1400" dirty="0"/>
              <a:t>이하의 신호</a:t>
            </a:r>
            <a:r>
              <a:rPr lang="en-US" altLang="ko-KR" sz="1400" dirty="0"/>
              <a:t>(</a:t>
            </a:r>
            <a:r>
              <a:rPr lang="ko-KR" altLang="en-US" sz="1400" dirty="0"/>
              <a:t>중력</a:t>
            </a:r>
            <a:r>
              <a:rPr lang="en-US" altLang="ko-KR" sz="1400" dirty="0"/>
              <a:t>)</a:t>
            </a:r>
            <a:r>
              <a:rPr lang="ko-KR" altLang="en-US" sz="1400" dirty="0"/>
              <a:t>를 추출하여 </a:t>
            </a:r>
            <a:r>
              <a:rPr lang="en-US" altLang="ko-KR" sz="1400" dirty="0"/>
              <a:t>vector</a:t>
            </a:r>
            <a:r>
              <a:rPr lang="ko-KR" altLang="en-US" sz="1400" dirty="0"/>
              <a:t>의 크기를 계산했을 때 </a:t>
            </a:r>
            <a:r>
              <a:rPr lang="en-US" altLang="ko-KR" sz="1400" dirty="0"/>
              <a:t>constant 1g</a:t>
            </a:r>
            <a:r>
              <a:rPr lang="ko-KR" altLang="en-US" sz="1400" dirty="0"/>
              <a:t>에 가까웠다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47878" y="4389540"/>
            <a:ext cx="49192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Noise</a:t>
            </a:r>
            <a:r>
              <a:rPr lang="ko-KR" altLang="en-US" sz="1600" b="1" dirty="0" smtClean="0"/>
              <a:t>에 해당하는 부분 </a:t>
            </a:r>
            <a:r>
              <a:rPr lang="en-US" altLang="ko-KR" sz="1600" dirty="0" smtClean="0"/>
              <a:t>(20hz ~25hz, -</a:t>
            </a:r>
            <a:r>
              <a:rPr lang="en-US" altLang="ko-KR" sz="1600" dirty="0" smtClean="0"/>
              <a:t>25hz~-20hz</a:t>
            </a:r>
            <a:r>
              <a:rPr lang="en-US" altLang="ko-KR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Total </a:t>
            </a:r>
            <a:r>
              <a:rPr lang="en-US" altLang="ko-KR" sz="1600" b="1" dirty="0" err="1" smtClean="0"/>
              <a:t>acc</a:t>
            </a:r>
            <a:r>
              <a:rPr lang="ko-KR" altLang="en-US" sz="1600" b="1" dirty="0" smtClean="0"/>
              <a:t>를 </a:t>
            </a:r>
            <a:r>
              <a:rPr lang="en-US" altLang="ko-KR" sz="1600" b="1" dirty="0" smtClean="0"/>
              <a:t>body </a:t>
            </a:r>
            <a:r>
              <a:rPr lang="en-US" altLang="ko-KR" sz="1600" b="1" dirty="0" err="1" smtClean="0"/>
              <a:t>acc</a:t>
            </a:r>
            <a:r>
              <a:rPr lang="ko-KR" altLang="en-US" sz="1600" b="1" dirty="0" smtClean="0"/>
              <a:t>와 </a:t>
            </a:r>
            <a:r>
              <a:rPr lang="en-US" altLang="ko-KR" sz="1600" b="1" dirty="0" err="1" smtClean="0"/>
              <a:t>grav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acc</a:t>
            </a:r>
            <a:r>
              <a:rPr lang="ko-KR" altLang="en-US" sz="1600" b="1" dirty="0" smtClean="0"/>
              <a:t>로 분리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grav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acc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 </a:t>
            </a:r>
            <a:r>
              <a:rPr lang="ko-KR" altLang="en-US" sz="1600" dirty="0" smtClean="0"/>
              <a:t>해당하는 부분 </a:t>
            </a:r>
            <a:r>
              <a:rPr lang="en-US" altLang="ko-KR" sz="1600" dirty="0" smtClean="0"/>
              <a:t>(-0.3hz~0.3hz)</a:t>
            </a:r>
            <a:br>
              <a:rPr lang="en-US" altLang="ko-KR" sz="1600" dirty="0" smtClean="0"/>
            </a:br>
            <a:r>
              <a:rPr lang="en-US" altLang="ko-KR" sz="1600" dirty="0" smtClean="0"/>
              <a:t>- body </a:t>
            </a:r>
            <a:r>
              <a:rPr lang="en-US" altLang="ko-KR" sz="1600" dirty="0" err="1" smtClean="0"/>
              <a:t>acc</a:t>
            </a:r>
            <a:r>
              <a:rPr lang="ko-KR" altLang="en-US" sz="1600" dirty="0" smtClean="0"/>
              <a:t>에 해당하는 부분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나머지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9910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 </a:t>
            </a:r>
            <a:r>
              <a:rPr lang="en-US" altLang="ko-KR" dirty="0"/>
              <a:t>Feature Selection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989704"/>
            <a:ext cx="4869229" cy="5187258"/>
          </a:xfrm>
        </p:spPr>
        <p:txBody>
          <a:bodyPr/>
          <a:lstStyle/>
          <a:p>
            <a:r>
              <a:rPr lang="en-US" altLang="ko-KR" sz="1800" dirty="0" err="1">
                <a:latin typeface="+mn-ea"/>
              </a:rPr>
              <a:t>tbodyAcc</a:t>
            </a:r>
            <a:r>
              <a:rPr lang="en-US" altLang="ko-KR" sz="1800" dirty="0">
                <a:latin typeface="+mn-ea"/>
              </a:rPr>
              <a:t>-XYZ, </a:t>
            </a:r>
            <a:r>
              <a:rPr lang="en-US" altLang="ko-KR" sz="1800" dirty="0" err="1">
                <a:latin typeface="+mn-ea"/>
              </a:rPr>
              <a:t>tbodyGyro</a:t>
            </a:r>
            <a:r>
              <a:rPr lang="en-US" altLang="ko-KR" sz="1800" dirty="0">
                <a:latin typeface="+mn-ea"/>
              </a:rPr>
              <a:t>-XYZ: </a:t>
            </a:r>
            <a:r>
              <a:rPr lang="ko-KR" altLang="en-US" sz="1800" dirty="0">
                <a:latin typeface="+mn-ea"/>
              </a:rPr>
              <a:t>각 </a:t>
            </a:r>
            <a:r>
              <a:rPr lang="en-US" altLang="ko-KR" sz="1800" dirty="0">
                <a:latin typeface="+mn-ea"/>
              </a:rPr>
              <a:t>XYZ</a:t>
            </a:r>
            <a:r>
              <a:rPr lang="ko-KR" altLang="en-US" sz="1800" dirty="0">
                <a:latin typeface="+mn-ea"/>
              </a:rPr>
              <a:t>축에 대한 가속도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각속도 데이터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tbodyAccjerk</a:t>
            </a:r>
            <a:r>
              <a:rPr lang="en-US" altLang="ko-KR" sz="1800" dirty="0">
                <a:latin typeface="+mn-ea"/>
              </a:rPr>
              <a:t>-XYZ: </a:t>
            </a:r>
            <a:r>
              <a:rPr lang="ko-KR" altLang="en-US" sz="1800" dirty="0">
                <a:latin typeface="+mn-ea"/>
              </a:rPr>
              <a:t>가속도를 미분해 얻은 </a:t>
            </a:r>
            <a:r>
              <a:rPr lang="en-US" altLang="ko-KR" sz="1800" dirty="0">
                <a:latin typeface="+mn-ea"/>
              </a:rPr>
              <a:t>jerk </a:t>
            </a:r>
            <a:r>
              <a:rPr lang="ko-KR" altLang="en-US" sz="1800" dirty="0">
                <a:latin typeface="+mn-ea"/>
              </a:rPr>
              <a:t>데이터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tBodyGyrojerk</a:t>
            </a:r>
            <a:r>
              <a:rPr lang="en-US" altLang="ko-KR" sz="1800" dirty="0">
                <a:latin typeface="+mn-ea"/>
              </a:rPr>
              <a:t>-XYZ:</a:t>
            </a:r>
            <a:r>
              <a:rPr lang="ko-KR" altLang="en-US" sz="1800" dirty="0">
                <a:latin typeface="+mn-ea"/>
              </a:rPr>
              <a:t>각속도를 미분해 얻은 </a:t>
            </a:r>
            <a:r>
              <a:rPr lang="en-US" altLang="ko-KR" sz="1800" dirty="0">
                <a:latin typeface="+mn-ea"/>
              </a:rPr>
              <a:t>jerk </a:t>
            </a:r>
            <a:r>
              <a:rPr lang="ko-KR" altLang="en-US" sz="1800" dirty="0">
                <a:latin typeface="+mn-ea"/>
              </a:rPr>
              <a:t>데이터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tBodyAccMag,AccjerkMag</a:t>
            </a:r>
            <a:r>
              <a:rPr lang="en-US" altLang="ko-KR" sz="1800" dirty="0">
                <a:latin typeface="+mn-ea"/>
              </a:rPr>
              <a:t>…</a:t>
            </a:r>
            <a:r>
              <a:rPr lang="en-US" altLang="ko-KR" sz="1800" dirty="0" err="1">
                <a:latin typeface="+mn-ea"/>
              </a:rPr>
              <a:t>etc</a:t>
            </a:r>
            <a:r>
              <a:rPr lang="en-US" altLang="ko-KR" sz="1800" dirty="0">
                <a:latin typeface="+mn-ea"/>
              </a:rPr>
              <a:t>:</a:t>
            </a:r>
            <a:r>
              <a:rPr lang="ko-KR" altLang="en-US" sz="1800" dirty="0">
                <a:latin typeface="+mn-ea"/>
              </a:rPr>
              <a:t>각 </a:t>
            </a:r>
            <a:r>
              <a:rPr lang="ko-KR" altLang="en-US" sz="1800" dirty="0" err="1">
                <a:latin typeface="+mn-ea"/>
              </a:rPr>
              <a:t>벡터량의</a:t>
            </a:r>
            <a:r>
              <a:rPr lang="ko-KR" altLang="en-US" sz="1800" dirty="0">
                <a:latin typeface="+mn-ea"/>
              </a:rPr>
              <a:t> 크기</a:t>
            </a:r>
            <a:r>
              <a:rPr lang="en-US" altLang="ko-KR" sz="1800" dirty="0">
                <a:latin typeface="+mn-ea"/>
              </a:rPr>
              <a:t>(Magnitude)</a:t>
            </a:r>
            <a:r>
              <a:rPr lang="ko-KR" altLang="en-US" sz="1800" dirty="0">
                <a:latin typeface="+mn-ea"/>
              </a:rPr>
              <a:t>를 계산한 데이터</a:t>
            </a:r>
            <a:endParaRPr lang="en-US" altLang="ko-KR" sz="18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Fast Fourier Transform(</a:t>
            </a:r>
            <a:r>
              <a:rPr lang="en-US" altLang="ko-KR" sz="2000" b="1" dirty="0" err="1">
                <a:latin typeface="+mn-ea"/>
              </a:rPr>
              <a:t>FFT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를 </a:t>
            </a:r>
            <a:r>
              <a:rPr lang="ko-KR" altLang="en-US" sz="2000" b="1" dirty="0" smtClean="0">
                <a:latin typeface="+mn-ea"/>
              </a:rPr>
              <a:t>적용하는 과정에서 얻은 </a:t>
            </a:r>
            <a:r>
              <a:rPr lang="en-US" altLang="ko-KR" sz="2000" b="1" dirty="0" smtClean="0">
                <a:latin typeface="+mn-ea"/>
              </a:rPr>
              <a:t>frequency domain data</a:t>
            </a:r>
            <a:r>
              <a:rPr lang="en-US" altLang="ko-KR" sz="2000" dirty="0" smtClean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 err="1">
                <a:latin typeface="+mn-ea"/>
              </a:rPr>
              <a:t>fBodyGryo</a:t>
            </a:r>
            <a:r>
              <a:rPr lang="en-US" altLang="ko-KR" sz="2000" dirty="0">
                <a:latin typeface="+mn-ea"/>
              </a:rPr>
              <a:t>-XYZ, </a:t>
            </a:r>
            <a:r>
              <a:rPr lang="en-US" altLang="ko-KR" sz="2000" dirty="0" err="1">
                <a:latin typeface="+mn-ea"/>
              </a:rPr>
              <a:t>fBodyAcc</a:t>
            </a:r>
            <a:r>
              <a:rPr lang="en-US" altLang="ko-KR" sz="2000" dirty="0">
                <a:latin typeface="+mn-ea"/>
              </a:rPr>
              <a:t>-XYZ,</a:t>
            </a:r>
          </a:p>
          <a:p>
            <a:pPr marL="0" indent="0">
              <a:buNone/>
            </a:pPr>
            <a:r>
              <a:rPr lang="en-US" altLang="ko-KR" sz="2000" dirty="0" err="1">
                <a:latin typeface="+mn-ea"/>
              </a:rPr>
              <a:t>fBodyAccjerk_XYZ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fBodyAccjerkMag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err="1">
                <a:latin typeface="+mn-ea"/>
              </a:rPr>
              <a:t>fBodyGyrojerk_XYZ,fBodyGyrojerkMag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F93B6-869C-494C-B801-F4A66AC69AE5}"/>
              </a:ext>
            </a:extLst>
          </p:cNvPr>
          <p:cNvSpPr txBox="1"/>
          <p:nvPr/>
        </p:nvSpPr>
        <p:spPr>
          <a:xfrm>
            <a:off x="5160907" y="461365"/>
            <a:ext cx="3800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*jerk : </a:t>
            </a:r>
            <a:r>
              <a:rPr lang="ko-KR" altLang="en-US" sz="1400"/>
              <a:t>가가속도</a:t>
            </a:r>
            <a:endParaRPr lang="en-US" altLang="ko-KR" sz="1400"/>
          </a:p>
          <a:p>
            <a:r>
              <a:rPr lang="ko-KR" altLang="en-US" sz="1400"/>
              <a:t>시간에 따라 가속도가 변화하는지를 나타내는 </a:t>
            </a:r>
            <a:r>
              <a:rPr lang="ko-KR" altLang="en-US" sz="1400" err="1"/>
              <a:t>벡터량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8E598-9520-4F55-800E-659455F84C3D}"/>
              </a:ext>
            </a:extLst>
          </p:cNvPr>
          <p:cNvSpPr txBox="1"/>
          <p:nvPr/>
        </p:nvSpPr>
        <p:spPr>
          <a:xfrm>
            <a:off x="5160906" y="1309678"/>
            <a:ext cx="38002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en-US" altLang="ko-KR" sz="1400" b="1" dirty="0"/>
              <a:t>Fourier Transform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time</a:t>
            </a:r>
            <a:r>
              <a:rPr lang="ko-KR" altLang="en-US" sz="1400" dirty="0"/>
              <a:t> </a:t>
            </a:r>
            <a:r>
              <a:rPr lang="en-US" altLang="ko-KR" sz="1400" dirty="0"/>
              <a:t>domain</a:t>
            </a:r>
            <a:r>
              <a:rPr lang="ko-KR" altLang="en-US" sz="1400" dirty="0"/>
              <a:t>의 함수를 삼각함수를 이용해 </a:t>
            </a:r>
            <a:r>
              <a:rPr lang="en-US" altLang="ko-KR" sz="1400" dirty="0"/>
              <a:t>frequency domain</a:t>
            </a:r>
            <a:r>
              <a:rPr lang="ko-KR" altLang="en-US" sz="1400" dirty="0"/>
              <a:t>의 함수로 바꾸는 것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*</a:t>
            </a:r>
            <a:r>
              <a:rPr lang="en-US" altLang="ko-KR" sz="1400" b="1" dirty="0" smtClean="0"/>
              <a:t>Discrete Fourier Transform</a:t>
            </a:r>
          </a:p>
          <a:p>
            <a:r>
              <a:rPr lang="ko-KR" altLang="en-US" sz="1400" dirty="0" smtClean="0"/>
              <a:t>실제 세계에서는 계산을 위해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시간에 대한 연속신호함수를 일정 샘플링 주파수로 이산 주파수함수로 변환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31ACF1-0AF2-45A4-B3E6-D3145F47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85" y="3469603"/>
            <a:ext cx="3780204" cy="28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54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1.2.5 </a:t>
            </a:r>
            <a:r>
              <a:rPr lang="en-US" altLang="ko-KR" dirty="0"/>
              <a:t>Windowing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049" y="962134"/>
            <a:ext cx="9231974" cy="321929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 smtClean="0">
                <a:latin typeface="+mn-ea"/>
              </a:rPr>
              <a:t>Processed data</a:t>
            </a:r>
            <a:r>
              <a:rPr lang="ko-KR" altLang="en-US" sz="1600" dirty="0" smtClean="0">
                <a:latin typeface="+mn-ea"/>
              </a:rPr>
              <a:t>를 </a:t>
            </a:r>
            <a:r>
              <a:rPr lang="en-US" altLang="ko-KR" sz="1600" b="1" dirty="0" smtClean="0">
                <a:latin typeface="+mn-ea"/>
              </a:rPr>
              <a:t>2.56</a:t>
            </a:r>
            <a:r>
              <a:rPr lang="ko-KR" altLang="en-US" sz="1600" b="1" dirty="0" smtClean="0">
                <a:latin typeface="+mn-ea"/>
              </a:rPr>
              <a:t>초 단위</a:t>
            </a:r>
            <a:r>
              <a:rPr lang="en-US" altLang="ko-KR" sz="1600" b="1" dirty="0" smtClean="0">
                <a:latin typeface="+mn-ea"/>
              </a:rPr>
              <a:t>(2.56*50hz=128 data </a:t>
            </a:r>
            <a:r>
              <a:rPr lang="en-US" altLang="ko-KR" sz="1600" b="1" dirty="0">
                <a:latin typeface="+mn-ea"/>
              </a:rPr>
              <a:t>points)</a:t>
            </a:r>
            <a:r>
              <a:rPr lang="ko-KR" altLang="en-US" sz="1600" dirty="0">
                <a:latin typeface="+mn-ea"/>
              </a:rPr>
              <a:t>로 자르고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50% </a:t>
            </a:r>
            <a:r>
              <a:rPr lang="en-US" altLang="ko-KR" sz="1600" b="1" dirty="0" smtClean="0">
                <a:latin typeface="+mn-ea"/>
              </a:rPr>
              <a:t>overlap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처리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50hz</a:t>
            </a:r>
            <a:r>
              <a:rPr lang="ko-KR" altLang="en-US" sz="1400" dirty="0" smtClean="0">
                <a:latin typeface="+mn-ea"/>
              </a:rPr>
              <a:t>는 </a:t>
            </a:r>
            <a:r>
              <a:rPr lang="ko-KR" altLang="en-US" sz="1400" dirty="0" err="1" smtClean="0">
                <a:latin typeface="+mn-ea"/>
              </a:rPr>
              <a:t>나이퀴스트</a:t>
            </a:r>
            <a:r>
              <a:rPr lang="ko-KR" altLang="en-US" sz="1400" dirty="0" smtClean="0">
                <a:latin typeface="+mn-ea"/>
              </a:rPr>
              <a:t> 조건에 따라 </a:t>
            </a:r>
            <a:r>
              <a:rPr lang="ko-KR" altLang="en-US" sz="1400" dirty="0">
                <a:latin typeface="+mn-ea"/>
              </a:rPr>
              <a:t>정</a:t>
            </a:r>
            <a:r>
              <a:rPr lang="ko-KR" altLang="en-US" sz="1400" dirty="0" smtClean="0">
                <a:latin typeface="+mn-ea"/>
              </a:rPr>
              <a:t>해진 샘플링 주파수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</a:t>
            </a:r>
            <a:r>
              <a:rPr lang="en-US" altLang="ko-KR" sz="1400" b="1" dirty="0" err="1" smtClean="0">
                <a:latin typeface="+mn-ea"/>
              </a:rPr>
              <a:t>Nyquist</a:t>
            </a:r>
            <a:r>
              <a:rPr lang="en-US" altLang="ko-KR" sz="1400" b="1" dirty="0" smtClean="0">
                <a:latin typeface="+mn-ea"/>
              </a:rPr>
              <a:t> criterion</a:t>
            </a:r>
            <a:r>
              <a:rPr lang="en-US" altLang="ko-KR" sz="1400" dirty="0" smtClean="0">
                <a:latin typeface="+mn-ea"/>
              </a:rPr>
              <a:t> : </a:t>
            </a:r>
            <a:r>
              <a:rPr lang="ko-KR" altLang="en-US" sz="1400" dirty="0" smtClean="0">
                <a:latin typeface="+mn-ea"/>
              </a:rPr>
              <a:t>어떤 샘플링 주기 </a:t>
            </a:r>
            <a:r>
              <a:rPr lang="en-US" altLang="ko-KR" sz="1400" dirty="0" smtClean="0">
                <a:latin typeface="+mn-ea"/>
              </a:rPr>
              <a:t>f</a:t>
            </a:r>
            <a:r>
              <a:rPr lang="ko-KR" altLang="en-US" sz="1400" dirty="0" smtClean="0">
                <a:latin typeface="+mn-ea"/>
              </a:rPr>
              <a:t>에서 샘플링 될 때 </a:t>
            </a:r>
            <a:r>
              <a:rPr lang="en-US" altLang="ko-KR" sz="1400" dirty="0" smtClean="0">
                <a:latin typeface="+mn-ea"/>
              </a:rPr>
              <a:t>f/2 </a:t>
            </a:r>
            <a:r>
              <a:rPr lang="ko-KR" altLang="en-US" sz="1400" dirty="0" smtClean="0">
                <a:latin typeface="+mn-ea"/>
              </a:rPr>
              <a:t>보다 적은 주파수에 대해서만 안정적인 신호 정보를 구할 수 있게 된다</a:t>
            </a:r>
            <a:r>
              <a:rPr lang="en-US" altLang="ko-KR" sz="1400" dirty="0" smtClean="0">
                <a:latin typeface="+mn-ea"/>
              </a:rPr>
              <a:t>. (</a:t>
            </a:r>
            <a:r>
              <a:rPr lang="ko-KR" altLang="en-US" sz="1400" dirty="0" smtClean="0">
                <a:latin typeface="+mn-ea"/>
              </a:rPr>
              <a:t>안정적 </a:t>
            </a:r>
            <a:r>
              <a:rPr lang="en-US" altLang="ko-KR" sz="1400" dirty="0" smtClean="0">
                <a:latin typeface="+mn-ea"/>
              </a:rPr>
              <a:t>= aliasing </a:t>
            </a:r>
            <a:r>
              <a:rPr lang="ko-KR" altLang="en-US" sz="1400" dirty="0" smtClean="0">
                <a:latin typeface="+mn-ea"/>
              </a:rPr>
              <a:t>문제가 없음</a:t>
            </a:r>
            <a:r>
              <a:rPr lang="en-US" altLang="ko-KR" sz="1400" dirty="0" smtClean="0">
                <a:latin typeface="+mn-ea"/>
              </a:rPr>
              <a:t>)</a:t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</a:t>
            </a:r>
            <a:r>
              <a:rPr lang="en-US" altLang="ko-KR" sz="1400" b="1" dirty="0" smtClean="0">
                <a:latin typeface="+mn-ea"/>
              </a:rPr>
              <a:t>Overlap</a:t>
            </a:r>
            <a:r>
              <a:rPr lang="en-US" altLang="ko-KR" sz="1400" dirty="0">
                <a:latin typeface="+mn-ea"/>
              </a:rPr>
              <a:t>: windowing</a:t>
            </a:r>
            <a:r>
              <a:rPr lang="ko-KR" altLang="en-US" sz="1400" dirty="0">
                <a:latin typeface="+mn-ea"/>
              </a:rPr>
              <a:t> 과정에서 양끝에 잘린 데이터의 누락을 방지하기 위해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전 샘플의 데이터를 가져오는 것</a:t>
            </a:r>
            <a:r>
              <a:rPr lang="en-US" altLang="ko-KR" sz="1400" dirty="0">
                <a:latin typeface="+mn-ea"/>
              </a:rPr>
              <a:t>. </a:t>
            </a: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Ex) 50 </a:t>
            </a:r>
            <a:r>
              <a:rPr lang="en-US" altLang="ko-KR" sz="1400" dirty="0">
                <a:latin typeface="+mn-ea"/>
              </a:rPr>
              <a:t>% overlap </a:t>
            </a:r>
            <a:r>
              <a:rPr lang="ko-KR" altLang="en-US" sz="1400" dirty="0">
                <a:latin typeface="+mn-ea"/>
              </a:rPr>
              <a:t>을 했을 </a:t>
            </a:r>
            <a:r>
              <a:rPr lang="ko-KR" altLang="en-US" sz="1400" dirty="0" smtClean="0">
                <a:latin typeface="+mn-ea"/>
              </a:rPr>
              <a:t>때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번 샘플 </a:t>
            </a:r>
            <a:r>
              <a:rPr lang="en-US" altLang="ko-KR" sz="1400" dirty="0">
                <a:latin typeface="+mn-ea"/>
              </a:rPr>
              <a:t>1~128</a:t>
            </a:r>
            <a:r>
              <a:rPr lang="ko-KR" altLang="en-US" sz="1400" dirty="0">
                <a:latin typeface="+mn-ea"/>
              </a:rPr>
              <a:t>번까지의 </a:t>
            </a:r>
            <a:r>
              <a:rPr lang="en-US" altLang="ko-KR" sz="1400" dirty="0">
                <a:latin typeface="+mn-ea"/>
              </a:rPr>
              <a:t>data </a:t>
            </a:r>
            <a:r>
              <a:rPr lang="en-US" altLang="ko-KR" sz="1400" dirty="0" smtClean="0">
                <a:latin typeface="+mn-ea"/>
              </a:rPr>
              <a:t>points, 2</a:t>
            </a:r>
            <a:r>
              <a:rPr lang="ko-KR" altLang="en-US" sz="1400" dirty="0">
                <a:latin typeface="+mn-ea"/>
              </a:rPr>
              <a:t>번 샘플 </a:t>
            </a:r>
            <a:r>
              <a:rPr lang="en-US" altLang="ko-KR" sz="1400" dirty="0">
                <a:latin typeface="+mn-ea"/>
              </a:rPr>
              <a:t>65~192</a:t>
            </a:r>
            <a:r>
              <a:rPr lang="ko-KR" altLang="en-US" sz="1400" dirty="0">
                <a:latin typeface="+mn-ea"/>
              </a:rPr>
              <a:t>번까지의 </a:t>
            </a:r>
            <a:r>
              <a:rPr lang="en-US" altLang="ko-KR" sz="1400" dirty="0" err="1" smtClean="0">
                <a:latin typeface="+mn-ea"/>
              </a:rPr>
              <a:t>datapoints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2.56</a:t>
            </a:r>
            <a:r>
              <a:rPr lang="ko-KR" altLang="en-US" sz="1400" dirty="0">
                <a:latin typeface="+mn-ea"/>
              </a:rPr>
              <a:t>초 단위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smtClean="0">
                <a:latin typeface="+mn-ea"/>
              </a:rPr>
              <a:t>128 </a:t>
            </a:r>
            <a:r>
              <a:rPr lang="en-US" altLang="ko-KR" sz="1400" dirty="0" err="1" smtClean="0">
                <a:latin typeface="+mn-ea"/>
              </a:rPr>
              <a:t>datapoints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로 </a:t>
            </a:r>
            <a:r>
              <a:rPr lang="en-US" altLang="ko-KR" sz="1400" dirty="0" smtClean="0">
                <a:latin typeface="+mn-ea"/>
              </a:rPr>
              <a:t>windowing </a:t>
            </a:r>
            <a:r>
              <a:rPr lang="ko-KR" altLang="en-US" sz="1400" dirty="0" smtClean="0">
                <a:latin typeface="+mn-ea"/>
              </a:rPr>
              <a:t>한 </a:t>
            </a:r>
            <a:r>
              <a:rPr lang="ko-KR" altLang="en-US" sz="1400" dirty="0">
                <a:latin typeface="+mn-ea"/>
              </a:rPr>
              <a:t>이유</a:t>
            </a:r>
            <a:r>
              <a:rPr lang="en-US" altLang="ko-KR" sz="1400" dirty="0" smtClean="0">
                <a:latin typeface="+mn-ea"/>
              </a:rPr>
              <a:t>:</a:t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- FFT </a:t>
            </a:r>
            <a:r>
              <a:rPr lang="ko-KR" altLang="en-US" sz="1400" dirty="0">
                <a:latin typeface="+mn-ea"/>
              </a:rPr>
              <a:t>알고리즘은 샘플 수가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의 거듭 제곱 일 때 가장 효율적으로 실행된다</a:t>
            </a:r>
            <a:r>
              <a:rPr lang="en-US" altLang="ko-KR" sz="1400" dirty="0" smtClean="0">
                <a:latin typeface="+mn-ea"/>
              </a:rPr>
              <a:t>.</a:t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- ( DFT</a:t>
            </a:r>
            <a:r>
              <a:rPr lang="ko-KR" altLang="en-US" sz="1400" dirty="0" smtClean="0">
                <a:latin typeface="+mn-ea"/>
              </a:rPr>
              <a:t>를 이용하면 </a:t>
            </a:r>
            <a:r>
              <a:rPr lang="en-US" altLang="ko-KR" sz="1400" b="1" dirty="0" smtClean="0">
                <a:latin typeface="+mn-ea"/>
              </a:rPr>
              <a:t>O(n^2)</a:t>
            </a:r>
            <a:r>
              <a:rPr lang="ko-KR" altLang="en-US" sz="1400" dirty="0" smtClean="0">
                <a:latin typeface="+mn-ea"/>
              </a:rPr>
              <a:t>의 시간이 걸리는 계산을</a:t>
            </a:r>
            <a:r>
              <a:rPr lang="en-US" altLang="ko-KR" sz="1400" dirty="0" smtClean="0">
                <a:latin typeface="+mn-ea"/>
              </a:rPr>
              <a:t> FFT</a:t>
            </a:r>
            <a:r>
              <a:rPr lang="ko-KR" altLang="en-US" sz="1400" dirty="0" smtClean="0">
                <a:latin typeface="+mn-ea"/>
              </a:rPr>
              <a:t>를 이용해서 </a:t>
            </a:r>
            <a:r>
              <a:rPr lang="en-US" altLang="ko-KR" sz="1400" b="1" dirty="0" smtClean="0">
                <a:latin typeface="+mn-ea"/>
              </a:rPr>
              <a:t>O(</a:t>
            </a:r>
            <a:r>
              <a:rPr lang="en-US" altLang="ko-KR" sz="1400" b="1" dirty="0" err="1" smtClean="0">
                <a:latin typeface="+mn-ea"/>
              </a:rPr>
              <a:t>nlogn</a:t>
            </a:r>
            <a:r>
              <a:rPr lang="en-US" altLang="ko-KR" sz="1400" b="1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의 시간이 걸리도록 계산</a:t>
            </a:r>
            <a:r>
              <a:rPr lang="en-US" altLang="ko-KR" sz="1400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>
              <a:latin typeface="+mn-ea"/>
            </a:endParaRPr>
          </a:p>
        </p:txBody>
      </p:sp>
      <p:pic>
        <p:nvPicPr>
          <p:cNvPr id="1030" name="Picture 6" descr="FFTAnalyzer">
            <a:extLst>
              <a:ext uri="{FF2B5EF4-FFF2-40B4-BE49-F238E27FC236}">
                <a16:creationId xmlns:a16="http://schemas.microsoft.com/office/drawing/2014/main" id="{FAD49DF2-1F8A-42F9-8239-7CD3A3C71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9"/>
          <a:stretch/>
        </p:blipFill>
        <p:spPr bwMode="auto">
          <a:xfrm>
            <a:off x="456811" y="4135996"/>
            <a:ext cx="4365336" cy="217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53" y="4135996"/>
            <a:ext cx="2949974" cy="21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0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1.2.6 </a:t>
            </a:r>
            <a:r>
              <a:rPr lang="en-US" altLang="ko-KR" dirty="0"/>
              <a:t>Feature Generation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46" y="796715"/>
            <a:ext cx="8566621" cy="5187258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1.2.4 </a:t>
            </a:r>
            <a:r>
              <a:rPr lang="en-US" altLang="ko-KR" sz="1800" b="1" dirty="0"/>
              <a:t>(Feature Selection)</a:t>
            </a:r>
            <a:r>
              <a:rPr lang="ko-KR" altLang="en-US" sz="1800" dirty="0"/>
              <a:t>에서 언급한 특징들에</a:t>
            </a:r>
            <a:r>
              <a:rPr lang="en-US" altLang="ko-KR" sz="1800" dirty="0"/>
              <a:t> </a:t>
            </a:r>
            <a:r>
              <a:rPr lang="ko-KR" altLang="en-US" sz="1800" dirty="0"/>
              <a:t>대해 각</a:t>
            </a:r>
            <a:r>
              <a:rPr lang="en-US" altLang="ko-KR" sz="1800" dirty="0"/>
              <a:t> </a:t>
            </a:r>
            <a:r>
              <a:rPr lang="ko-KR" altLang="en-US" sz="1800" dirty="0"/>
              <a:t>윈도우에 대해 표와 같은 </a:t>
            </a:r>
            <a:r>
              <a:rPr lang="ko-KR" altLang="en-US" sz="1800" dirty="0" smtClean="0"/>
              <a:t>통계적 특징</a:t>
            </a:r>
            <a:r>
              <a:rPr lang="en-US" altLang="ko-KR" sz="1800" dirty="0" smtClean="0"/>
              <a:t>(statistical characteristic)</a:t>
            </a:r>
            <a:r>
              <a:rPr lang="ko-KR" altLang="en-US" sz="1800" dirty="0" smtClean="0"/>
              <a:t>들을 </a:t>
            </a:r>
            <a:r>
              <a:rPr lang="ko-KR" altLang="en-US" sz="1800" dirty="0"/>
              <a:t>계산하여 구함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8F1DFE-1A05-4DDB-B26F-715F2B82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3" y="1657101"/>
            <a:ext cx="1543265" cy="354379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03BC22B-FF66-4973-9549-65946E6D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24431"/>
              </p:ext>
            </p:extLst>
          </p:nvPr>
        </p:nvGraphicFramePr>
        <p:xfrm>
          <a:off x="2716146" y="1413858"/>
          <a:ext cx="3708748" cy="495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202">
                  <a:extLst>
                    <a:ext uri="{9D8B030D-6E8A-4147-A177-3AD203B41FA5}">
                      <a16:colId xmlns:a16="http://schemas.microsoft.com/office/drawing/2014/main" val="49207867"/>
                    </a:ext>
                  </a:extLst>
                </a:gridCol>
                <a:gridCol w="2779546">
                  <a:extLst>
                    <a:ext uri="{9D8B030D-6E8A-4147-A177-3AD203B41FA5}">
                      <a16:colId xmlns:a16="http://schemas.microsoft.com/office/drawing/2014/main" val="566309803"/>
                    </a:ext>
                  </a:extLst>
                </a:gridCol>
              </a:tblGrid>
              <a:tr h="310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Mean value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0835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Std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Standard deviation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08752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Mad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Median absolute deviation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276951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Max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Largest value in array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432941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Min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Smallest value in array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68689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Energy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Sum of the squares divided by the number of values. 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929772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Iqr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Interquartile range 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66502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entropy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Signal entropy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73109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arCoeff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Autorregresion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 coefficients with Burg order equal to 4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066345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Correlation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correlation coefficient between two signals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89007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Maxlnd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index of the frequency component with largest magnitude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932092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Weighted average of the frequency components to obtain a mean frequency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847630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meanFreq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Weighted average of the frequency components to obtain a mean frequency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454726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2A770CA-DB72-428D-9F65-E62B09CB64B7}"/>
              </a:ext>
            </a:extLst>
          </p:cNvPr>
          <p:cNvSpPr/>
          <p:nvPr/>
        </p:nvSpPr>
        <p:spPr>
          <a:xfrm>
            <a:off x="6558148" y="3428999"/>
            <a:ext cx="490543" cy="5054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4F1D6-7C48-47EE-9133-2B788A61DEEF}"/>
              </a:ext>
            </a:extLst>
          </p:cNvPr>
          <p:cNvSpPr txBox="1"/>
          <p:nvPr/>
        </p:nvSpPr>
        <p:spPr>
          <a:xfrm>
            <a:off x="6988239" y="3052140"/>
            <a:ext cx="2206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윈도우에 대해 </a:t>
            </a:r>
            <a:r>
              <a:rPr lang="en-US" altLang="ko-KR" sz="1600" dirty="0"/>
              <a:t>561</a:t>
            </a:r>
            <a:r>
              <a:rPr lang="ko-KR" altLang="en-US" sz="1600" dirty="0"/>
              <a:t>개의 </a:t>
            </a:r>
            <a:r>
              <a:rPr lang="en-US" altLang="ko-KR" sz="1600" dirty="0"/>
              <a:t>features</a:t>
            </a:r>
            <a:r>
              <a:rPr lang="ko-KR" altLang="en-US" sz="1600" dirty="0"/>
              <a:t> 생성됨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 smtClean="0"/>
              <a:t>최종적으로</a:t>
            </a:r>
            <a:endParaRPr lang="en-US" altLang="ko-KR" sz="1600" dirty="0"/>
          </a:p>
          <a:p>
            <a:pPr algn="ctr"/>
            <a:r>
              <a:rPr lang="en-US" altLang="ko-KR" sz="1600" dirty="0"/>
              <a:t>X_train.txt, X_test.txt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파일에 저장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4F1D6-7C48-47EE-9133-2B788A61DEEF}"/>
              </a:ext>
            </a:extLst>
          </p:cNvPr>
          <p:cNvSpPr txBox="1"/>
          <p:nvPr/>
        </p:nvSpPr>
        <p:spPr>
          <a:xfrm>
            <a:off x="7136658" y="4482903"/>
            <a:ext cx="186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Features.txt </a:t>
            </a:r>
            <a:r>
              <a:rPr lang="ko-KR" altLang="en-US" sz="1600" dirty="0" smtClean="0"/>
              <a:t>파일에 목록 저장</a:t>
            </a:r>
            <a:endParaRPr lang="en-US" altLang="ko-KR" sz="1600" dirty="0"/>
          </a:p>
        </p:txBody>
      </p:sp>
      <p:sp>
        <p:nvSpPr>
          <p:cNvPr id="13" name="화살표: 오른쪽 9">
            <a:extLst>
              <a:ext uri="{FF2B5EF4-FFF2-40B4-BE49-F238E27FC236}">
                <a16:creationId xmlns:a16="http://schemas.microsoft.com/office/drawing/2014/main" id="{42A770CA-DB72-428D-9F65-E62B09CB64B7}"/>
              </a:ext>
            </a:extLst>
          </p:cNvPr>
          <p:cNvSpPr/>
          <p:nvPr/>
        </p:nvSpPr>
        <p:spPr>
          <a:xfrm>
            <a:off x="2109947" y="3428999"/>
            <a:ext cx="490543" cy="5054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8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셋 구조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989704"/>
            <a:ext cx="4976807" cy="5187258"/>
          </a:xfrm>
        </p:spPr>
        <p:txBody>
          <a:bodyPr/>
          <a:lstStyle/>
          <a:p>
            <a:r>
              <a:rPr lang="en-US" altLang="ko-KR" sz="2000" dirty="0"/>
              <a:t>Raw Data</a:t>
            </a:r>
            <a:r>
              <a:rPr lang="ko-KR" altLang="en-US" sz="2000" dirty="0"/>
              <a:t>를 알고리즘을 학습시키기 위한 </a:t>
            </a:r>
            <a:r>
              <a:rPr lang="en-US" altLang="ko-KR" sz="2000" dirty="0"/>
              <a:t>train data</a:t>
            </a:r>
            <a:r>
              <a:rPr lang="ko-KR" altLang="en-US" sz="2000" dirty="0"/>
              <a:t>와 알고리즘의 성능을 확인할 </a:t>
            </a:r>
            <a:r>
              <a:rPr lang="en-US" altLang="ko-KR" sz="2000" dirty="0"/>
              <a:t>test data</a:t>
            </a:r>
            <a:r>
              <a:rPr lang="ko-KR" altLang="en-US" sz="2000" dirty="0"/>
              <a:t>로 나누었음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Train data</a:t>
            </a:r>
            <a:r>
              <a:rPr lang="ko-KR" altLang="en-US" sz="2000" dirty="0"/>
              <a:t>는 </a:t>
            </a:r>
            <a:r>
              <a:rPr lang="en-US" altLang="ko-KR" sz="2000" dirty="0"/>
              <a:t>30</a:t>
            </a:r>
            <a:r>
              <a:rPr lang="ko-KR" altLang="en-US" sz="2000" dirty="0"/>
              <a:t>명의 </a:t>
            </a:r>
            <a:r>
              <a:rPr lang="ko-KR" altLang="en-US" sz="2000" dirty="0" err="1"/>
              <a:t>실험자중</a:t>
            </a:r>
            <a:r>
              <a:rPr lang="ko-KR" altLang="en-US" sz="2000" dirty="0"/>
              <a:t> </a:t>
            </a:r>
            <a:r>
              <a:rPr lang="en-US" altLang="ko-KR" sz="2000" dirty="0"/>
              <a:t>21</a:t>
            </a:r>
            <a:r>
              <a:rPr lang="ko-KR" altLang="en-US" sz="2000" dirty="0"/>
              <a:t>명의 데이터</a:t>
            </a:r>
            <a:r>
              <a:rPr lang="en-US" altLang="ko-KR" sz="2000" dirty="0"/>
              <a:t>, test data</a:t>
            </a:r>
            <a:r>
              <a:rPr lang="ko-KR" altLang="en-US" sz="2000" dirty="0"/>
              <a:t>는 </a:t>
            </a:r>
            <a:r>
              <a:rPr lang="en-US" altLang="ko-KR" sz="2000" dirty="0"/>
              <a:t>9</a:t>
            </a:r>
            <a:r>
              <a:rPr lang="ko-KR" altLang="en-US" sz="2000" dirty="0"/>
              <a:t>명의 데이터로 나눔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5B8A6-BD1B-41B9-9F92-EB3570BA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66" y="1094739"/>
            <a:ext cx="2882339" cy="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91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BAB5C-841F-400E-8AAB-A60D4A21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데이터 셋 설명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259D05-071B-49B2-A354-1BD8A4BF7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79" y="1109452"/>
            <a:ext cx="2514951" cy="1448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EC244C-231E-4701-9863-018B6A09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58" y="1323570"/>
            <a:ext cx="2429214" cy="924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C3E968-9942-4B1B-A247-707A64B0C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76" y="1097964"/>
            <a:ext cx="1496557" cy="1621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0E9E05-D2CF-4362-A759-25241F3AA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418" y="1323570"/>
            <a:ext cx="2381582" cy="18671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93043A-3CF4-48AB-A71E-9BBC46BAB20E}"/>
              </a:ext>
            </a:extLst>
          </p:cNvPr>
          <p:cNvSpPr/>
          <p:nvPr/>
        </p:nvSpPr>
        <p:spPr>
          <a:xfrm>
            <a:off x="2851611" y="1109452"/>
            <a:ext cx="1418922" cy="150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F2FB9E9-B741-45A2-8773-C9DEA7AA22AD}"/>
              </a:ext>
            </a:extLst>
          </p:cNvPr>
          <p:cNvSpPr/>
          <p:nvPr/>
        </p:nvSpPr>
        <p:spPr>
          <a:xfrm>
            <a:off x="4270533" y="1109452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7D47A-00E4-4E35-95DD-E20766C36168}"/>
              </a:ext>
            </a:extLst>
          </p:cNvPr>
          <p:cNvSpPr/>
          <p:nvPr/>
        </p:nvSpPr>
        <p:spPr>
          <a:xfrm>
            <a:off x="4488405" y="1350763"/>
            <a:ext cx="703736" cy="184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F06968C-F0DE-4F2E-B5BC-F1C23A623A32}"/>
              </a:ext>
            </a:extLst>
          </p:cNvPr>
          <p:cNvSpPr/>
          <p:nvPr/>
        </p:nvSpPr>
        <p:spPr>
          <a:xfrm>
            <a:off x="5192141" y="1361217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9BC038-BF8D-4546-BE91-D939D3EC65C8}"/>
              </a:ext>
            </a:extLst>
          </p:cNvPr>
          <p:cNvSpPr/>
          <p:nvPr/>
        </p:nvSpPr>
        <p:spPr>
          <a:xfrm>
            <a:off x="5487330" y="1361219"/>
            <a:ext cx="1032873" cy="17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0CB0D4D-730C-47C6-AF3F-15F6CA1EF2DC}"/>
              </a:ext>
            </a:extLst>
          </p:cNvPr>
          <p:cNvSpPr/>
          <p:nvPr/>
        </p:nvSpPr>
        <p:spPr>
          <a:xfrm>
            <a:off x="6533868" y="1371672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4670F2E5-EC23-4355-89B4-E773EE49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7" y="3777920"/>
            <a:ext cx="8728363" cy="254935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000" b="1" dirty="0" smtClean="0">
                <a:latin typeface="+mn-ea"/>
              </a:rPr>
              <a:t>4</a:t>
            </a:r>
            <a:r>
              <a:rPr lang="ko-KR" altLang="en-US" sz="2000" b="1" dirty="0" smtClean="0">
                <a:latin typeface="+mn-ea"/>
              </a:rPr>
              <a:t>종류의 데이터 파일로 </a:t>
            </a:r>
            <a:r>
              <a:rPr lang="ko-KR" altLang="en-US" sz="2000" b="1" dirty="0">
                <a:latin typeface="+mn-ea"/>
              </a:rPr>
              <a:t>분리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Inertial signal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folder</a:t>
            </a:r>
            <a:r>
              <a:rPr lang="ko-KR" altLang="en-US" sz="1600" b="1" dirty="0" smtClean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: body_acc_x.txt, body_acc_y.txt… </a:t>
            </a:r>
            <a:r>
              <a:rPr lang="en-US" altLang="ko-KR" sz="1600" dirty="0" err="1" smtClean="0">
                <a:solidFill>
                  <a:srgbClr val="002060"/>
                </a:solidFill>
                <a:latin typeface="+mn-ea"/>
              </a:rPr>
              <a:t>etc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9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개의 데이터 파일</a:t>
            </a:r>
            <a:r>
              <a:rPr lang="en-US" altLang="ko-KR" sz="1600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600" dirty="0">
                <a:solidFill>
                  <a:srgbClr val="002060"/>
                </a:solidFill>
                <a:latin typeface="+mn-ea"/>
              </a:rPr>
            </a:b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(low pass </a:t>
            </a:r>
            <a:r>
              <a:rPr lang="en-US" altLang="ko-KR" sz="1600" dirty="0" err="1" smtClean="0">
                <a:solidFill>
                  <a:srgbClr val="002060"/>
                </a:solidFill>
                <a:latin typeface="+mn-ea"/>
              </a:rPr>
              <a:t>butterworth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filter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를 통과한 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3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축 선형 가속도와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3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축 각속도 값에 대한 데이터 파일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Subject_train.txt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각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window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에 해당되는 </a:t>
            </a:r>
            <a:r>
              <a:rPr lang="ko-KR" altLang="en-US" sz="1600" dirty="0" err="1" smtClean="0">
                <a:solidFill>
                  <a:srgbClr val="002060"/>
                </a:solidFill>
                <a:latin typeface="+mn-ea"/>
              </a:rPr>
              <a:t>실험자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 들의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ID Number (1~30)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y_train.txt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각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window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에 해당 되는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activity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ID Number (1~6)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X_train.txt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각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window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561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개의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features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의</a:t>
            </a:r>
            <a:r>
              <a:rPr lang="en-US" altLang="ko-KR" sz="16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값이 계산된 데이터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값이 저장된 파일</a:t>
            </a:r>
            <a:endParaRPr lang="en-US" altLang="ko-KR" sz="1600" dirty="0" smtClean="0">
              <a:solidFill>
                <a:srgbClr val="00206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rgbClr val="002060"/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3805" y="1927764"/>
            <a:ext cx="37851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activity_labels.txt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: 1:walking, 2:walking_upstairs … </a:t>
            </a:r>
            <a:r>
              <a:rPr lang="en-US" altLang="ko-KR" sz="1400" dirty="0" smtClean="0">
                <a:solidFill>
                  <a:srgbClr val="002060"/>
                </a:solidFill>
                <a:latin typeface="+mn-ea"/>
              </a:rPr>
              <a:t>6:laying</a:t>
            </a:r>
          </a:p>
          <a:p>
            <a:endParaRPr lang="en-US" altLang="ko-KR" sz="1400" dirty="0">
              <a:solidFill>
                <a:srgbClr val="002060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Features.txt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시간영역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피쳐와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진동수 영역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피쳐의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이름 목록</a:t>
            </a:r>
            <a:endParaRPr lang="en-US" altLang="ko-KR" sz="1400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2659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2.1.2 </a:t>
            </a:r>
            <a:r>
              <a:rPr lang="ko-KR" altLang="en-US" dirty="0" smtClean="0">
                <a:solidFill>
                  <a:schemeClr val="tx1"/>
                </a:solidFill>
              </a:rPr>
              <a:t>데이터 셋 내용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9D8267-EE55-4F19-A462-1EF01D981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99" b="5923"/>
          <a:stretch/>
        </p:blipFill>
        <p:spPr>
          <a:xfrm>
            <a:off x="3091046" y="3722386"/>
            <a:ext cx="5825211" cy="247972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58F210-964C-4379-9250-ED5B437AEC08}"/>
              </a:ext>
            </a:extLst>
          </p:cNvPr>
          <p:cNvCxnSpPr>
            <a:cxnSpLocks/>
          </p:cNvCxnSpPr>
          <p:nvPr/>
        </p:nvCxnSpPr>
        <p:spPr>
          <a:xfrm>
            <a:off x="3016704" y="3654050"/>
            <a:ext cx="589955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CE63A0-0DF5-409C-975B-40A4177A5D55}"/>
              </a:ext>
            </a:extLst>
          </p:cNvPr>
          <p:cNvCxnSpPr>
            <a:cxnSpLocks/>
          </p:cNvCxnSpPr>
          <p:nvPr/>
        </p:nvCxnSpPr>
        <p:spPr>
          <a:xfrm>
            <a:off x="3016704" y="3852324"/>
            <a:ext cx="0" cy="239453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1A8E295-7C8B-4E4B-9A45-54B460107CFE}"/>
              </a:ext>
            </a:extLst>
          </p:cNvPr>
          <p:cNvSpPr txBox="1">
            <a:spLocks/>
          </p:cNvSpPr>
          <p:nvPr/>
        </p:nvSpPr>
        <p:spPr>
          <a:xfrm>
            <a:off x="5037113" y="3307273"/>
            <a:ext cx="1228799" cy="422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128</a:t>
            </a:r>
            <a:r>
              <a:rPr lang="ko-KR" altLang="en-US" sz="1400" dirty="0"/>
              <a:t>개의 열</a:t>
            </a:r>
            <a:endParaRPr lang="en-US" altLang="ko-KR" sz="14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2EC9970-E5C1-4DBE-908B-27352497D15D}"/>
              </a:ext>
            </a:extLst>
          </p:cNvPr>
          <p:cNvSpPr txBox="1">
            <a:spLocks/>
          </p:cNvSpPr>
          <p:nvPr/>
        </p:nvSpPr>
        <p:spPr>
          <a:xfrm>
            <a:off x="2431794" y="4544991"/>
            <a:ext cx="694475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7353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200"/>
              <a:t>개의 행</a:t>
            </a:r>
            <a:endParaRPr lang="en-US" altLang="ko-KR" sz="12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23DEEF-15E2-4CFD-95A5-E4BF9B78B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63" r="90840" b="3802"/>
          <a:stretch/>
        </p:blipFill>
        <p:spPr>
          <a:xfrm>
            <a:off x="747096" y="3379842"/>
            <a:ext cx="570535" cy="27200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08EC9BE-EA12-4EBF-9C35-F6FDB3F32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89" r="88995" b="5107"/>
          <a:stretch/>
        </p:blipFill>
        <p:spPr>
          <a:xfrm>
            <a:off x="1819930" y="3504296"/>
            <a:ext cx="694476" cy="269781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23937DB-B045-449C-9A15-1EF9C84ECB5F}"/>
              </a:ext>
            </a:extLst>
          </p:cNvPr>
          <p:cNvCxnSpPr>
            <a:cxnSpLocks/>
          </p:cNvCxnSpPr>
          <p:nvPr/>
        </p:nvCxnSpPr>
        <p:spPr>
          <a:xfrm>
            <a:off x="1708198" y="3524946"/>
            <a:ext cx="0" cy="2600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48714F8-3BDF-4A16-9E3A-2FFD1C80D98C}"/>
              </a:ext>
            </a:extLst>
          </p:cNvPr>
          <p:cNvCxnSpPr>
            <a:cxnSpLocks/>
          </p:cNvCxnSpPr>
          <p:nvPr/>
        </p:nvCxnSpPr>
        <p:spPr>
          <a:xfrm>
            <a:off x="638161" y="3498957"/>
            <a:ext cx="0" cy="25804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F531807-CADE-47AE-8CD0-5167CFBFC227}"/>
              </a:ext>
            </a:extLst>
          </p:cNvPr>
          <p:cNvSpPr txBox="1">
            <a:spLocks/>
          </p:cNvSpPr>
          <p:nvPr/>
        </p:nvSpPr>
        <p:spPr>
          <a:xfrm>
            <a:off x="2030987" y="3384994"/>
            <a:ext cx="661637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20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E3EFD70B-20EA-4388-A4B9-40AA33EECA75}"/>
              </a:ext>
            </a:extLst>
          </p:cNvPr>
          <p:cNvSpPr txBox="1">
            <a:spLocks/>
          </p:cNvSpPr>
          <p:nvPr/>
        </p:nvSpPr>
        <p:spPr>
          <a:xfrm>
            <a:off x="1210686" y="4489603"/>
            <a:ext cx="654862" cy="5159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Subject number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E1385D5B-7F2F-4325-B787-A1272553B434}"/>
              </a:ext>
            </a:extLst>
          </p:cNvPr>
          <p:cNvSpPr txBox="1">
            <a:spLocks/>
          </p:cNvSpPr>
          <p:nvPr/>
        </p:nvSpPr>
        <p:spPr>
          <a:xfrm>
            <a:off x="115188" y="4432401"/>
            <a:ext cx="654862" cy="5159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activity number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78E206C-C563-454E-B2AB-79F654A9A7F7}"/>
              </a:ext>
            </a:extLst>
          </p:cNvPr>
          <p:cNvSpPr txBox="1">
            <a:spLocks/>
          </p:cNvSpPr>
          <p:nvPr/>
        </p:nvSpPr>
        <p:spPr>
          <a:xfrm>
            <a:off x="5037113" y="6197592"/>
            <a:ext cx="1388854" cy="298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&lt;body_acc_x.txt&gt;</a:t>
            </a: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CA20C0D-51F4-489F-B634-9E779593AB8B}"/>
              </a:ext>
            </a:extLst>
          </p:cNvPr>
          <p:cNvSpPr txBox="1">
            <a:spLocks/>
          </p:cNvSpPr>
          <p:nvPr/>
        </p:nvSpPr>
        <p:spPr>
          <a:xfrm>
            <a:off x="1459401" y="6154667"/>
            <a:ext cx="1388854" cy="298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&lt;subject_train.txt&gt;</a:t>
            </a: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AAD92707-C46E-4579-A9B1-E7603184BE00}"/>
              </a:ext>
            </a:extLst>
          </p:cNvPr>
          <p:cNvSpPr txBox="1">
            <a:spLocks/>
          </p:cNvSpPr>
          <p:nvPr/>
        </p:nvSpPr>
        <p:spPr>
          <a:xfrm>
            <a:off x="327646" y="6138139"/>
            <a:ext cx="1388854" cy="298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&lt;y_train.txt&gt;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3285396-FC9F-42BA-A0FE-09E8B29CB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109" y="933397"/>
            <a:ext cx="2514951" cy="14480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3829DF3-ED29-4D3F-8465-C72FE3CDB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388" y="1147515"/>
            <a:ext cx="2429214" cy="9240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81B77E-41FB-45FF-BBCA-5B049418E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06" y="921909"/>
            <a:ext cx="1496557" cy="1621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C3596C-2D76-4702-A809-2406F8526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548" y="1147515"/>
            <a:ext cx="2381582" cy="18671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4A2F85-06F0-436D-9410-0FF0FBF12240}"/>
              </a:ext>
            </a:extLst>
          </p:cNvPr>
          <p:cNvSpPr/>
          <p:nvPr/>
        </p:nvSpPr>
        <p:spPr>
          <a:xfrm>
            <a:off x="757741" y="933397"/>
            <a:ext cx="1418922" cy="150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5FCA49E-A05A-40AB-9E8E-288AB25F79A8}"/>
              </a:ext>
            </a:extLst>
          </p:cNvPr>
          <p:cNvSpPr/>
          <p:nvPr/>
        </p:nvSpPr>
        <p:spPr>
          <a:xfrm>
            <a:off x="2176663" y="933397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A6740-54D5-46BA-B236-91E0870A5B72}"/>
              </a:ext>
            </a:extLst>
          </p:cNvPr>
          <p:cNvSpPr/>
          <p:nvPr/>
        </p:nvSpPr>
        <p:spPr>
          <a:xfrm>
            <a:off x="2394535" y="1174708"/>
            <a:ext cx="703736" cy="184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6B74909-E205-4352-A7AC-D95B49F8AF23}"/>
              </a:ext>
            </a:extLst>
          </p:cNvPr>
          <p:cNvSpPr/>
          <p:nvPr/>
        </p:nvSpPr>
        <p:spPr>
          <a:xfrm>
            <a:off x="3098271" y="1185162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0F6F16-8034-42AF-8688-2E709E968D03}"/>
              </a:ext>
            </a:extLst>
          </p:cNvPr>
          <p:cNvSpPr/>
          <p:nvPr/>
        </p:nvSpPr>
        <p:spPr>
          <a:xfrm>
            <a:off x="3393460" y="1185164"/>
            <a:ext cx="1032873" cy="17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A78645A5-B3DE-452E-A8D1-C07ADE742CD7}"/>
              </a:ext>
            </a:extLst>
          </p:cNvPr>
          <p:cNvSpPr/>
          <p:nvPr/>
        </p:nvSpPr>
        <p:spPr>
          <a:xfrm>
            <a:off x="4439998" y="1195617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5915DBD0-D39A-4490-8647-2511B3B9A2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3611" y="1795512"/>
            <a:ext cx="2125940" cy="116709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EA4A93-7EA7-4B5A-9742-D24E0256EB12}"/>
              </a:ext>
            </a:extLst>
          </p:cNvPr>
          <p:cNvSpPr/>
          <p:nvPr/>
        </p:nvSpPr>
        <p:spPr>
          <a:xfrm>
            <a:off x="4740729" y="1179935"/>
            <a:ext cx="1118163" cy="179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A8FFA3-0845-486F-8634-0D36C883DA9E}"/>
              </a:ext>
            </a:extLst>
          </p:cNvPr>
          <p:cNvSpPr/>
          <p:nvPr/>
        </p:nvSpPr>
        <p:spPr>
          <a:xfrm>
            <a:off x="3392020" y="1407367"/>
            <a:ext cx="1118163" cy="179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8A750F-E8F1-4BA3-8975-793FFF1AE3C8}"/>
              </a:ext>
            </a:extLst>
          </p:cNvPr>
          <p:cNvSpPr/>
          <p:nvPr/>
        </p:nvSpPr>
        <p:spPr>
          <a:xfrm>
            <a:off x="3387752" y="1794306"/>
            <a:ext cx="1118163" cy="179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579ABD4-B571-4BF1-B3B1-3349F984E7FF}"/>
              </a:ext>
            </a:extLst>
          </p:cNvPr>
          <p:cNvCxnSpPr>
            <a:cxnSpLocks/>
          </p:cNvCxnSpPr>
          <p:nvPr/>
        </p:nvCxnSpPr>
        <p:spPr>
          <a:xfrm rot="5400000">
            <a:off x="2206377" y="1701574"/>
            <a:ext cx="1833366" cy="164754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416CB696-F8FD-4B1D-954A-9FA90963BF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43583" y="1940112"/>
            <a:ext cx="2262023" cy="1412443"/>
          </a:xfrm>
          <a:prstGeom prst="curvedConnector3">
            <a:avLst>
              <a:gd name="adj1" fmla="val 10080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94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2.2 </a:t>
            </a:r>
            <a:r>
              <a:rPr lang="ko-KR" altLang="en-US" dirty="0" smtClean="0">
                <a:solidFill>
                  <a:schemeClr val="tx1"/>
                </a:solidFill>
              </a:rPr>
              <a:t>데이터 병합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F531807-CADE-47AE-8CD0-5167CFBFC227}"/>
              </a:ext>
            </a:extLst>
          </p:cNvPr>
          <p:cNvSpPr txBox="1">
            <a:spLocks/>
          </p:cNvSpPr>
          <p:nvPr/>
        </p:nvSpPr>
        <p:spPr>
          <a:xfrm>
            <a:off x="2030987" y="3384994"/>
            <a:ext cx="661637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200"/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4494504" y="5595345"/>
            <a:ext cx="2214159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Subject.txt : 7352*1 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" y="2488897"/>
            <a:ext cx="4338918" cy="29484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91" y="2488897"/>
            <a:ext cx="1818044" cy="2895530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4681294" y="2057214"/>
            <a:ext cx="1770051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Subject label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135879" y="5595345"/>
            <a:ext cx="4545415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X_train.txt, X_test.txt : 7352*561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6873863" y="2057214"/>
            <a:ext cx="1770051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Activity label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63" y="2488897"/>
            <a:ext cx="1874969" cy="2895530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6694878" y="5581869"/>
            <a:ext cx="2214159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Y_train.txt : 7352*1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207618" y="2057214"/>
            <a:ext cx="4368758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561 feature </a:t>
            </a:r>
            <a:r>
              <a:rPr lang="ko-KR" altLang="en-US" sz="1600" dirty="0" smtClean="0">
                <a:latin typeface="+mn-ea"/>
              </a:rPr>
              <a:t>추가 </a:t>
            </a:r>
            <a:r>
              <a:rPr lang="en-US" altLang="ko-KR" sz="1600" dirty="0" smtClean="0">
                <a:latin typeface="+mn-ea"/>
              </a:rPr>
              <a:t>( time, frequency label 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5404" y="861208"/>
            <a:ext cx="69381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Train.csv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(</a:t>
            </a:r>
            <a:r>
              <a:rPr lang="en-US" altLang="ko-KR" sz="2400" b="1" dirty="0" smtClean="0">
                <a:latin typeface="+mj-ea"/>
                <a:ea typeface="+mj-ea"/>
                <a:cs typeface="Aharoni" panose="02010803020104030203" pitchFamily="2" charset="-79"/>
              </a:rPr>
              <a:t>7352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x </a:t>
            </a:r>
            <a:r>
              <a:rPr lang="en-US" altLang="ko-KR" sz="2400" b="1" dirty="0" smtClean="0">
                <a:latin typeface="+mj-ea"/>
                <a:ea typeface="+mj-ea"/>
                <a:cs typeface="Aharoni" panose="02010803020104030203" pitchFamily="2" charset="-79"/>
              </a:rPr>
              <a:t>563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9" name="왼쪽 중괄호 18"/>
          <p:cNvSpPr/>
          <p:nvPr/>
        </p:nvSpPr>
        <p:spPr>
          <a:xfrm rot="5400000">
            <a:off x="4399056" y="-2517820"/>
            <a:ext cx="395764" cy="8596322"/>
          </a:xfrm>
          <a:prstGeom prst="leftBrace">
            <a:avLst>
              <a:gd name="adj1" fmla="val 284845"/>
              <a:gd name="adj2" fmla="val 5112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402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2.2.1 </a:t>
            </a:r>
            <a:r>
              <a:rPr lang="ko-KR" altLang="en-US" dirty="0" smtClean="0">
                <a:solidFill>
                  <a:schemeClr val="tx1"/>
                </a:solidFill>
              </a:rPr>
              <a:t>데이터 병합 코드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F531807-CADE-47AE-8CD0-5167CFBFC227}"/>
              </a:ext>
            </a:extLst>
          </p:cNvPr>
          <p:cNvSpPr txBox="1">
            <a:spLocks/>
          </p:cNvSpPr>
          <p:nvPr/>
        </p:nvSpPr>
        <p:spPr>
          <a:xfrm>
            <a:off x="2030987" y="3384994"/>
            <a:ext cx="661637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85925" y="1303541"/>
            <a:ext cx="3455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err="1" smtClean="0">
                <a:latin typeface="+mj-ea"/>
                <a:ea typeface="+mj-ea"/>
              </a:rPr>
              <a:t>make_t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rain_csv.py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22164" y="1886210"/>
            <a:ext cx="64981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561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sz="1400" b="1" dirty="0" err="1" smtClean="0">
                <a:latin typeface="+mj-ea"/>
                <a:ea typeface="+mj-ea"/>
                <a:cs typeface="Aharoni" panose="02010803020104030203" pitchFamily="2" charset="-79"/>
              </a:rPr>
              <a:t>피쳐</a:t>
            </a:r>
            <a:r>
              <a:rPr lang="ko-KR" altLang="en-US" sz="1400" b="1" dirty="0" smtClean="0">
                <a:latin typeface="+mj-ea"/>
                <a:ea typeface="+mj-ea"/>
                <a:cs typeface="Aharoni" panose="02010803020104030203" pitchFamily="2" charset="-79"/>
              </a:rPr>
              <a:t> 네임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리스트 생성 및 대입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</a:t>
            </a:r>
            <a:r>
              <a:rPr lang="ko-KR" altLang="en-US" sz="1400" noProof="0" dirty="0" smtClean="0">
                <a:latin typeface="+mj-ea"/>
                <a:ea typeface="+mj-ea"/>
                <a:cs typeface="Aharoni" panose="02010803020104030203" pitchFamily="2" charset="-79"/>
              </a:rPr>
              <a:t>앞에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숫자 인덱스 제거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- features.txt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의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sz="1400" dirty="0" err="1" smtClean="0">
                <a:latin typeface="+mj-ea"/>
                <a:ea typeface="+mj-ea"/>
                <a:cs typeface="Aharoni" panose="02010803020104030203" pitchFamily="2" charset="-79"/>
              </a:rPr>
              <a:t>피쳐와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subject, activity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추가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 후에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csv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파일에서 </a:t>
            </a:r>
            <a:r>
              <a:rPr lang="ko-KR" altLang="en-US" sz="1400" dirty="0" err="1" smtClean="0">
                <a:latin typeface="+mj-ea"/>
                <a:ea typeface="+mj-ea"/>
                <a:cs typeface="Aharoni" panose="02010803020104030203" pitchFamily="2" charset="-79"/>
              </a:rPr>
              <a:t>피쳐이름에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 포함된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comma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인식 안되도록 </a:t>
            </a: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/>
            </a:r>
            <a:b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</a:b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문자열 처리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2)  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피쳐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데이터 리스트</a:t>
            </a:r>
            <a:r>
              <a:rPr kumimoji="0" lang="ko-KR" altLang="en-US" sz="1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생성 및 대입</a:t>
            </a:r>
            <a:endParaRPr lang="en-US" altLang="ko-KR" sz="1400" b="1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</a:t>
            </a: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X_train.txt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처음 앞에 스페이스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,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중간중간 불규칙적인 스페이스 존재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스페이스 모두 제거하고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comma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로 연결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</a:t>
            </a: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-</a:t>
            </a:r>
            <a:r>
              <a:rPr lang="ko-KR" altLang="en-US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피험자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(subject_train.txt)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데이터 추가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활동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(y_train.txt)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데이터 숫자를 활동 이름 문자열로 변환 후 추가</a:t>
            </a:r>
            <a:endParaRPr lang="en-US" altLang="ko-KR" sz="1400" dirty="0">
              <a:latin typeface="+mj-ea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" y="1765206"/>
            <a:ext cx="3040250" cy="43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99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데이터 병합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9974" y="1584066"/>
            <a:ext cx="366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n-ea"/>
              </a:rPr>
              <a:t>Train.csv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(</a:t>
            </a:r>
            <a:r>
              <a:rPr lang="en-US" altLang="ko-KR" sz="2400" b="1" dirty="0" smtClean="0">
                <a:latin typeface="+mn-ea"/>
              </a:rPr>
              <a:t>7352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 x </a:t>
            </a:r>
            <a:r>
              <a:rPr lang="en-US" altLang="ko-KR" sz="2400" b="1" dirty="0" smtClean="0">
                <a:latin typeface="+mn-ea"/>
              </a:rPr>
              <a:t>563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n-ea"/>
              </a:rPr>
              <a:t>( 70 % of raw data)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52276" y="1584066"/>
            <a:ext cx="366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n-ea"/>
              </a:rPr>
              <a:t>Test.csv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(7352 x 563)</a:t>
            </a:r>
          </a:p>
          <a:p>
            <a:pPr algn="ctr">
              <a:defRPr/>
            </a:pPr>
            <a:r>
              <a:rPr lang="en-US" altLang="ko-KR" sz="2400" b="1" dirty="0">
                <a:latin typeface="+mn-ea"/>
              </a:rPr>
              <a:t>( </a:t>
            </a:r>
            <a:r>
              <a:rPr lang="en-US" altLang="ko-KR" sz="2400" b="1" dirty="0" smtClean="0">
                <a:latin typeface="+mn-ea"/>
              </a:rPr>
              <a:t>30 </a:t>
            </a:r>
            <a:r>
              <a:rPr lang="en-US" altLang="ko-KR" sz="2400" b="1" dirty="0">
                <a:latin typeface="+mn-ea"/>
              </a:rPr>
              <a:t>% of raw data</a:t>
            </a:r>
            <a:r>
              <a:rPr lang="en-US" altLang="ko-KR" sz="2400" b="1" dirty="0" smtClean="0">
                <a:latin typeface="+mn-ea"/>
              </a:rPr>
              <a:t>)</a:t>
            </a:r>
            <a:endParaRPr lang="ko-KR" altLang="en-US" sz="2400" b="1" dirty="0"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" y="2547657"/>
            <a:ext cx="4324988" cy="32221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88" y="2544155"/>
            <a:ext cx="4438746" cy="32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Index</a:t>
            </a:r>
            <a:endParaRPr lang="en-US" sz="3000" dirty="0">
              <a:latin typeface="+mj-ea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분석할 데이터 생성에 대한 이해</a:t>
            </a:r>
            <a:endParaRPr lang="en-US" altLang="ko-KR" sz="2000" b="1" dirty="0" smtClean="0"/>
          </a:p>
          <a:p>
            <a:pPr marL="0" indent="0">
              <a:buNone/>
            </a:pPr>
            <a:r>
              <a:rPr lang="en-US" altLang="ko-KR" sz="2000" dirty="0" smtClean="0"/>
              <a:t>-  1.1 </a:t>
            </a:r>
            <a:r>
              <a:rPr lang="ko-KR" altLang="en-US" sz="2000" dirty="0" smtClean="0"/>
              <a:t>실험 방법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1.2 </a:t>
            </a:r>
            <a:r>
              <a:rPr lang="ko-KR" altLang="en-US" sz="2000" dirty="0" smtClean="0"/>
              <a:t>데이터 전처리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/>
              <a:t>2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데이터 셋 구조</a:t>
            </a:r>
            <a:endParaRPr lang="en-US" altLang="ko-KR" sz="2000" b="1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2.1 </a:t>
            </a:r>
            <a:r>
              <a:rPr lang="ko-KR" altLang="en-US" sz="2000" dirty="0" smtClean="0"/>
              <a:t>데이터 내용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2.2 </a:t>
            </a:r>
            <a:r>
              <a:rPr lang="ko-KR" altLang="en-US" sz="2000" dirty="0" smtClean="0"/>
              <a:t>데이터 병합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/>
              <a:t>3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향후 계획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86195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A6EBA-CAF0-4237-B788-9352B20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/>
              <a:t>향후 </a:t>
            </a:r>
            <a:r>
              <a:rPr lang="ko-KR" altLang="en-US" dirty="0" smtClean="0"/>
              <a:t>계획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478" y="1200628"/>
            <a:ext cx="85492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1.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EDA 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및 시각화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(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다변량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시계열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데이터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결측치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x,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클러스터링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)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latin typeface="+mn-ea"/>
                <a:cs typeface="Aharoni" panose="02010803020104030203" pitchFamily="2" charset="-79"/>
              </a:rPr>
              <a:t/>
            </a:r>
            <a:br>
              <a:rPr lang="en-US" altLang="ko-KR" sz="2000" b="1" dirty="0">
                <a:latin typeface="+mn-ea"/>
                <a:cs typeface="Aharoni" panose="02010803020104030203" pitchFamily="2" charset="-79"/>
              </a:rPr>
            </a:b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   </a:t>
            </a:r>
            <a:br>
              <a:rPr lang="en-US" altLang="ko-KR" sz="2000" b="1" dirty="0" smtClean="0">
                <a:latin typeface="+mn-ea"/>
                <a:cs typeface="Aharoni" panose="02010803020104030203" pitchFamily="2" charset="-79"/>
              </a:rPr>
            </a:b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  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- histogram, line plot, </a:t>
            </a:r>
            <a:r>
              <a:rPr lang="en-US" altLang="ko-KR" sz="2000" dirty="0" err="1" smtClean="0">
                <a:latin typeface="+mn-ea"/>
                <a:cs typeface="Aharoni" panose="02010803020104030203" pitchFamily="2" charset="-79"/>
              </a:rPr>
              <a:t>dist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plot, box plot</a:t>
            </a:r>
            <a:endParaRPr lang="en-US" altLang="ko-KR" sz="2000" dirty="0">
              <a:latin typeface="+mn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 </a:t>
            </a:r>
            <a:r>
              <a:rPr lang="en-US" altLang="ko-KR" sz="2000" noProof="0" dirty="0" smtClean="0">
                <a:latin typeface="+mn-ea"/>
                <a:cs typeface="Aharoni" panose="02010803020104030203" pitchFamily="2" charset="-79"/>
              </a:rPr>
              <a:t>- t-</a:t>
            </a:r>
            <a:r>
              <a:rPr lang="en-US" altLang="ko-KR" sz="2000" noProof="0" dirty="0" err="1" smtClean="0">
                <a:latin typeface="+mn-ea"/>
                <a:cs typeface="Aharoni" panose="02010803020104030203" pitchFamily="2" charset="-79"/>
              </a:rPr>
              <a:t>sne</a:t>
            </a:r>
            <a:r>
              <a:rPr lang="en-US" altLang="ko-KR" sz="2000" noProof="0" dirty="0" smtClean="0">
                <a:latin typeface="+mn-ea"/>
                <a:cs typeface="Aharoni" panose="02010803020104030203" pitchFamily="2" charset="-79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99BFC9-4B5B-DB47-AC1E-1A26DC134583}"/>
              </a:ext>
            </a:extLst>
          </p:cNvPr>
          <p:cNvGrpSpPr/>
          <p:nvPr/>
        </p:nvGrpSpPr>
        <p:grpSpPr>
          <a:xfrm rot="5400000">
            <a:off x="1379450" y="3378514"/>
            <a:ext cx="449766" cy="396026"/>
            <a:chOff x="6565900" y="241300"/>
            <a:chExt cx="1814100" cy="381000"/>
          </a:xfrm>
          <a:solidFill>
            <a:schemeClr val="bg1"/>
          </a:solidFill>
        </p:grpSpPr>
        <p:sp>
          <p:nvSpPr>
            <p:cNvPr id="10" name="순서도: 처리 105">
              <a:extLst>
                <a:ext uri="{FF2B5EF4-FFF2-40B4-BE49-F238E27FC236}">
                  <a16:creationId xmlns:a16="http://schemas.microsoft.com/office/drawing/2014/main" id="{826CB361-1F59-1742-B62C-34538AB73DC0}"/>
                </a:ext>
              </a:extLst>
            </p:cNvPr>
            <p:cNvSpPr/>
            <p:nvPr/>
          </p:nvSpPr>
          <p:spPr>
            <a:xfrm>
              <a:off x="6565900" y="241300"/>
              <a:ext cx="1676400" cy="38100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11" name="이등변 삼각형 106">
              <a:extLst>
                <a:ext uri="{FF2B5EF4-FFF2-40B4-BE49-F238E27FC236}">
                  <a16:creationId xmlns:a16="http://schemas.microsoft.com/office/drawing/2014/main" id="{AEC2A059-5D41-1A43-960B-270CB47FF414}"/>
                </a:ext>
              </a:extLst>
            </p:cNvPr>
            <p:cNvSpPr/>
            <p:nvPr/>
          </p:nvSpPr>
          <p:spPr>
            <a:xfrm rot="5400000">
              <a:off x="8128000" y="303683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B256E8C-C971-5645-A9AE-52EF36142A70}"/>
              </a:ext>
            </a:extLst>
          </p:cNvPr>
          <p:cNvSpPr txBox="1"/>
          <p:nvPr/>
        </p:nvSpPr>
        <p:spPr>
          <a:xfrm>
            <a:off x="232757" y="2647248"/>
            <a:ext cx="8460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머신러닝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모델 학습 및 평가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( multi-class</a:t>
            </a:r>
            <a:r>
              <a:rPr kumimoji="0" lang="en-US" altLang="ko-KR" sz="20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classification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aseline="0" dirty="0">
              <a:latin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 - Feature </a:t>
            </a: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S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election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- Cross Validation ( stratified k-fold 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- L</a:t>
            </a:r>
            <a:r>
              <a:rPr kumimoji="0" lang="en-US" altLang="ko-KR" sz="200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ogistic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Regression, SVM, Random Forest, Decision Tree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  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( </a:t>
            </a:r>
            <a:r>
              <a:rPr kumimoji="0" lang="en-US" altLang="ko-KR" sz="200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GridSearchCV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latin typeface="+mn-ea"/>
                <a:cs typeface="Aharoni" panose="02010803020104030203" pitchFamily="2" charset="-79"/>
              </a:rPr>
              <a:t>  - Evaluation ( confusion matrix 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618" y="5103587"/>
            <a:ext cx="882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- </a:t>
            </a:r>
            <a:r>
              <a:rPr kumimoji="0" lang="ko-KR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예정</a:t>
            </a:r>
            <a:r>
              <a:rPr kumimoji="0" lang="ko-KR" altLang="en-US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계획 </a:t>
            </a: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: 6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월 종강 전 마무리 </a:t>
            </a:r>
            <a:endParaRPr lang="en-US" altLang="ko-KR" dirty="0" smtClean="0">
              <a:latin typeface="+mn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- 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다른 과제에 참여한다면 </a:t>
            </a: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6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월 종강 후 보고서 제출 마감 날짜인</a:t>
            </a: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 7.10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일 전까지 진행</a:t>
            </a:r>
            <a:endParaRPr lang="en-US" altLang="ko-KR" dirty="0" smtClean="0"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333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실험 방법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937" y="1267053"/>
            <a:ext cx="52868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19-48</a:t>
            </a:r>
            <a:r>
              <a:rPr lang="ko-KR" altLang="en-US" sz="1600" dirty="0" smtClean="0"/>
              <a:t>세 </a:t>
            </a:r>
            <a:r>
              <a:rPr lang="en-US" altLang="ko-KR" sz="1600" dirty="0" smtClean="0"/>
              <a:t>30</a:t>
            </a:r>
            <a:r>
              <a:rPr lang="ko-KR" altLang="en-US" sz="1600" dirty="0"/>
              <a:t>명의 </a:t>
            </a:r>
            <a:r>
              <a:rPr lang="ko-KR" altLang="en-US" sz="1600" dirty="0" smtClean="0"/>
              <a:t>자원봉사자로 구성된 그룹의 실험자가 </a:t>
            </a:r>
            <a:r>
              <a:rPr lang="ko-KR" altLang="en-US" sz="1600" dirty="0"/>
              <a:t>스마트폰</a:t>
            </a:r>
            <a:r>
              <a:rPr lang="en-US" altLang="ko-KR" sz="1600" dirty="0"/>
              <a:t>(</a:t>
            </a:r>
            <a:r>
              <a:rPr lang="ko-KR" altLang="en-US" sz="1600" dirty="0"/>
              <a:t>센서</a:t>
            </a:r>
            <a:r>
              <a:rPr lang="en-US" altLang="ko-KR" sz="1600" dirty="0"/>
              <a:t>)</a:t>
            </a:r>
            <a:r>
              <a:rPr lang="ko-KR" altLang="en-US" sz="1600" dirty="0"/>
              <a:t>를 부착하고 </a:t>
            </a:r>
            <a:r>
              <a:rPr lang="en-US" altLang="ko-KR" sz="1600" dirty="0"/>
              <a:t>6</a:t>
            </a:r>
            <a:r>
              <a:rPr lang="ko-KR" altLang="en-US" sz="1600" dirty="0"/>
              <a:t>가지 행동</a:t>
            </a:r>
            <a:r>
              <a:rPr lang="en-US" altLang="ko-KR" sz="1600" dirty="0"/>
              <a:t>(</a:t>
            </a:r>
            <a:r>
              <a:rPr lang="ko-KR" altLang="en-US" sz="1600" dirty="0"/>
              <a:t>서있기</a:t>
            </a:r>
            <a:r>
              <a:rPr lang="en-US" altLang="ko-KR" sz="1600" dirty="0"/>
              <a:t>, </a:t>
            </a:r>
            <a:r>
              <a:rPr lang="ko-KR" altLang="en-US" sz="1600" dirty="0"/>
              <a:t>앉기</a:t>
            </a:r>
            <a:r>
              <a:rPr lang="en-US" altLang="ko-KR" sz="1600" dirty="0"/>
              <a:t>, </a:t>
            </a:r>
            <a:r>
              <a:rPr lang="ko-KR" altLang="en-US" sz="1600" dirty="0"/>
              <a:t>걷기</a:t>
            </a:r>
            <a:r>
              <a:rPr lang="en-US" altLang="ko-KR" sz="1600" dirty="0"/>
              <a:t>, </a:t>
            </a:r>
            <a:r>
              <a:rPr lang="ko-KR" altLang="en-US" sz="1600" dirty="0"/>
              <a:t>계단 올라가기</a:t>
            </a:r>
            <a:r>
              <a:rPr lang="en-US" altLang="ko-KR" sz="1600" dirty="0"/>
              <a:t>, </a:t>
            </a:r>
            <a:r>
              <a:rPr lang="ko-KR" altLang="en-US" sz="1600" dirty="0"/>
              <a:t>계단 내려가기</a:t>
            </a:r>
            <a:r>
              <a:rPr lang="en-US" altLang="ko-KR" sz="1600" dirty="0"/>
              <a:t>, </a:t>
            </a:r>
            <a:r>
              <a:rPr lang="ko-KR" altLang="en-US" sz="1600" dirty="0"/>
              <a:t>눕기</a:t>
            </a:r>
            <a:r>
              <a:rPr lang="en-US" altLang="ko-KR" sz="1600" dirty="0"/>
              <a:t>)</a:t>
            </a:r>
            <a:r>
              <a:rPr lang="ko-KR" altLang="en-US" sz="1600" dirty="0"/>
              <a:t>을 했을 때 얻어진 가속도</a:t>
            </a:r>
            <a:r>
              <a:rPr lang="en-US" altLang="ko-KR" sz="1600" dirty="0"/>
              <a:t>, </a:t>
            </a:r>
            <a:r>
              <a:rPr lang="ko-KR" altLang="en-US" sz="1600" dirty="0"/>
              <a:t>각속도 데이터를 학습해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Test data</a:t>
            </a:r>
            <a:r>
              <a:rPr lang="ko-KR" altLang="en-US" sz="1600" dirty="0"/>
              <a:t>를 올바르게 분류하는 것이 </a:t>
            </a:r>
            <a:r>
              <a:rPr lang="ko-KR" altLang="en-US" sz="1600" dirty="0" smtClean="0"/>
              <a:t>목표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=&gt; </a:t>
            </a:r>
            <a:r>
              <a:rPr lang="ko-KR" altLang="en-US" sz="1600" b="1" dirty="0" smtClean="0"/>
              <a:t>종속변수</a:t>
            </a:r>
            <a:r>
              <a:rPr lang="en-US" altLang="ko-KR" sz="1600" b="1" dirty="0" smtClean="0"/>
              <a:t>(TARGET)</a:t>
            </a:r>
            <a:r>
              <a:rPr lang="ko-KR" altLang="en-US" sz="1600" b="1" dirty="0" smtClean="0"/>
              <a:t>가 </a:t>
            </a:r>
            <a:r>
              <a:rPr lang="en-US" altLang="ko-KR" sz="1600" b="1" dirty="0" smtClean="0"/>
              <a:t>6</a:t>
            </a:r>
            <a:r>
              <a:rPr lang="ko-KR" altLang="en-US" sz="1600" b="1" dirty="0" smtClean="0"/>
              <a:t>개인 다중 클래스 분류 문제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Human Activity Recognition Using Smartphones Dataset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으로 실험을 통해 구해진 데이터를 다운받아서 분석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E91A97-C541-4900-8662-34C11DC2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91" y="666184"/>
            <a:ext cx="3650072" cy="25803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91" y="3308382"/>
            <a:ext cx="3606084" cy="27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5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/>
              <a:t>실험 </a:t>
            </a:r>
            <a:r>
              <a:rPr lang="ko-KR" altLang="en-US" dirty="0" smtClean="0"/>
              <a:t>측정 방식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50F2B4-901E-4671-B369-A0765D51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52" y="919614"/>
            <a:ext cx="8842767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 err="1"/>
              <a:t>실험자들의</a:t>
            </a:r>
            <a:r>
              <a:rPr lang="ko-KR" altLang="en-US" sz="1800" dirty="0"/>
              <a:t> </a:t>
            </a:r>
            <a:r>
              <a:rPr lang="en-US" altLang="ko-KR" sz="1800" dirty="0"/>
              <a:t>6</a:t>
            </a:r>
            <a:r>
              <a:rPr lang="ko-KR" altLang="en-US" sz="1800" dirty="0"/>
              <a:t>가지 행동을 스마트폰에 부착된 센서</a:t>
            </a:r>
            <a:r>
              <a:rPr lang="en-US" altLang="ko-KR" sz="1800" dirty="0"/>
              <a:t>(</a:t>
            </a:r>
            <a:r>
              <a:rPr lang="ko-KR" altLang="en-US" sz="1800" dirty="0"/>
              <a:t>가속도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자이로</a:t>
            </a:r>
            <a:r>
              <a:rPr lang="ko-KR" altLang="en-US" sz="1800" dirty="0"/>
              <a:t> 센서</a:t>
            </a:r>
            <a:r>
              <a:rPr lang="en-US" altLang="ko-KR" sz="1800" dirty="0"/>
              <a:t>)</a:t>
            </a:r>
            <a:r>
              <a:rPr lang="ko-KR" altLang="en-US" sz="1800" dirty="0"/>
              <a:t>를 통해 가속도</a:t>
            </a:r>
            <a:r>
              <a:rPr lang="en-US" altLang="ko-KR" sz="1800" dirty="0"/>
              <a:t>, </a:t>
            </a:r>
            <a:r>
              <a:rPr lang="ko-KR" altLang="en-US" sz="1800" dirty="0"/>
              <a:t>각속도 </a:t>
            </a:r>
            <a:r>
              <a:rPr lang="en-US" altLang="ko-KR" sz="1800" dirty="0"/>
              <a:t>XYZ</a:t>
            </a:r>
            <a:r>
              <a:rPr lang="ko-KR" altLang="en-US" sz="1800" dirty="0"/>
              <a:t>축에 대해 </a:t>
            </a:r>
            <a:r>
              <a:rPr lang="en-US" altLang="ko-KR" sz="1800" b="1" dirty="0"/>
              <a:t>50HZ </a:t>
            </a:r>
            <a:r>
              <a:rPr lang="ko-KR" altLang="en-US" sz="1800" b="1" dirty="0"/>
              <a:t>주기로 측정했다</a:t>
            </a:r>
            <a:r>
              <a:rPr lang="en-US" altLang="ko-KR" sz="1800" dirty="0" smtClean="0"/>
              <a:t>. </a:t>
            </a:r>
            <a:r>
              <a:rPr lang="ko-KR" altLang="en-US" sz="1800" b="1" dirty="0" smtClean="0"/>
              <a:t>가속도의 단위는 </a:t>
            </a:r>
            <a:r>
              <a:rPr lang="en-US" altLang="ko-KR" sz="1800" b="1" dirty="0" smtClean="0"/>
              <a:t>g</a:t>
            </a:r>
            <a:r>
              <a:rPr lang="ko-KR" altLang="en-US" sz="1800" b="1" dirty="0" smtClean="0"/>
              <a:t>로 측정됨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실험은 </a:t>
            </a:r>
            <a:r>
              <a:rPr lang="en-US" altLang="ko-KR" sz="1800" dirty="0"/>
              <a:t>2</a:t>
            </a:r>
            <a:r>
              <a:rPr lang="ko-KR" altLang="en-US" sz="1800" dirty="0"/>
              <a:t>번 반복해 이루어졌으며</a:t>
            </a:r>
            <a:r>
              <a:rPr lang="en-US" altLang="ko-KR" sz="1800" dirty="0"/>
              <a:t>, </a:t>
            </a:r>
            <a:r>
              <a:rPr lang="ko-KR" altLang="en-US" sz="1800" dirty="0"/>
              <a:t>첫번째는 </a:t>
            </a:r>
            <a:r>
              <a:rPr lang="ko-KR" altLang="en-US" sz="1800" b="1" dirty="0" smtClean="0"/>
              <a:t>왼쪽 허리에 </a:t>
            </a:r>
            <a:r>
              <a:rPr lang="ko-KR" altLang="en-US" sz="1800" b="1" dirty="0"/>
              <a:t>스마트폰을 부착하여 </a:t>
            </a:r>
            <a:r>
              <a:rPr lang="ko-KR" altLang="en-US" sz="1800" dirty="0" smtClean="0"/>
              <a:t>실험이 </a:t>
            </a:r>
            <a:r>
              <a:rPr lang="ko-KR" altLang="en-US" sz="1800" dirty="0"/>
              <a:t>이루어졌고</a:t>
            </a:r>
            <a:r>
              <a:rPr lang="en-US" altLang="ko-KR" sz="1800" dirty="0"/>
              <a:t>, </a:t>
            </a:r>
            <a:r>
              <a:rPr lang="ko-KR" altLang="en-US" sz="1800" dirty="0"/>
              <a:t>두번째는 실험자가 원하는 위치에 부착하여 실험이 이루어졌다</a:t>
            </a:r>
            <a:r>
              <a:rPr lang="en-US" altLang="ko-KR" sz="18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2354D-2B19-4F48-BC5E-E8BCC665E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0949">
            <a:off x="354293" y="3365871"/>
            <a:ext cx="1881352" cy="20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40" y="2527875"/>
            <a:ext cx="6153155" cy="17108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48" y="4298447"/>
            <a:ext cx="6789537" cy="20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28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F9DE5-D245-4AF5-ACCD-C33A09AB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가속도</a:t>
            </a:r>
            <a:r>
              <a:rPr lang="en-US" altLang="ko-KR" dirty="0" smtClean="0"/>
              <a:t> &amp; </a:t>
            </a:r>
            <a:r>
              <a:rPr lang="ko-KR" altLang="en-US" dirty="0" err="1" smtClean="0"/>
              <a:t>자이로</a:t>
            </a:r>
            <a:r>
              <a:rPr lang="ko-KR" altLang="en-US" dirty="0" smtClean="0"/>
              <a:t> 센서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BF6C7D-3044-4367-91C8-8994C6BA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0" y="2791109"/>
            <a:ext cx="1664048" cy="166281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DFDEDC-F5B0-4BD2-B8DC-48D3A7EE56A3}"/>
              </a:ext>
            </a:extLst>
          </p:cNvPr>
          <p:cNvSpPr txBox="1">
            <a:spLocks/>
          </p:cNvSpPr>
          <p:nvPr/>
        </p:nvSpPr>
        <p:spPr>
          <a:xfrm>
            <a:off x="118353" y="919614"/>
            <a:ext cx="4572000" cy="1745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800" b="1" dirty="0">
                <a:latin typeface="+mn-ea"/>
              </a:rPr>
              <a:t>가속도 </a:t>
            </a:r>
            <a:r>
              <a:rPr lang="ko-KR" altLang="en-US" sz="1800" b="1" dirty="0" smtClean="0">
                <a:latin typeface="+mn-ea"/>
              </a:rPr>
              <a:t>센서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 smtClean="0">
                <a:latin typeface="+mn-ea"/>
              </a:rPr>
              <a:t>X</a:t>
            </a:r>
            <a:r>
              <a:rPr lang="en-US" altLang="ko-KR" sz="1400" dirty="0">
                <a:latin typeface="+mn-ea"/>
              </a:rPr>
              <a:t>, Y, Z </a:t>
            </a:r>
            <a:r>
              <a:rPr lang="ko-KR" altLang="en-US" sz="1400" dirty="0">
                <a:latin typeface="+mn-ea"/>
              </a:rPr>
              <a:t>축에 부착된 </a:t>
            </a:r>
            <a:r>
              <a:rPr lang="ko-KR" altLang="en-US" sz="1400" dirty="0" smtClean="0">
                <a:latin typeface="+mn-ea"/>
              </a:rPr>
              <a:t>센서들</a:t>
            </a:r>
            <a:r>
              <a:rPr lang="en-US" altLang="ko-KR" sz="1400" dirty="0">
                <a:latin typeface="+mn-ea"/>
              </a:rPr>
              <a:t>(MEMS </a:t>
            </a:r>
            <a:r>
              <a:rPr lang="ko-KR" altLang="en-US" sz="1400" dirty="0" smtClean="0">
                <a:latin typeface="+mn-ea"/>
              </a:rPr>
              <a:t>센서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에 </a:t>
            </a:r>
            <a:r>
              <a:rPr lang="ko-KR" altLang="en-US" sz="1400" dirty="0">
                <a:latin typeface="+mn-ea"/>
              </a:rPr>
              <a:t>스프링이 존재하며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스프링의 변위가 </a:t>
            </a:r>
            <a:r>
              <a:rPr lang="en-US" altLang="ko-KR" sz="1400" dirty="0" smtClean="0">
                <a:latin typeface="+mn-ea"/>
              </a:rPr>
              <a:t>capacitor plate </a:t>
            </a:r>
            <a:r>
              <a:rPr lang="ko-KR" altLang="en-US" sz="1400" dirty="0" smtClean="0">
                <a:latin typeface="+mn-ea"/>
              </a:rPr>
              <a:t>간의 간격의 변화를 줌으로써 </a:t>
            </a:r>
            <a:r>
              <a:rPr lang="en-US" altLang="ko-KR" sz="1400" dirty="0" smtClean="0">
                <a:latin typeface="+mn-ea"/>
              </a:rPr>
              <a:t>capacitance</a:t>
            </a:r>
            <a:r>
              <a:rPr lang="ko-KR" altLang="en-US" sz="1400" dirty="0" smtClean="0">
                <a:latin typeface="+mn-ea"/>
              </a:rPr>
              <a:t>값 변화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 smtClean="0">
                <a:latin typeface="+mn-ea"/>
              </a:rPr>
              <a:t>가속도는 이 </a:t>
            </a:r>
            <a:r>
              <a:rPr lang="en-US" altLang="ko-KR" sz="1400" dirty="0" smtClean="0">
                <a:latin typeface="+mn-ea"/>
              </a:rPr>
              <a:t>capacitance</a:t>
            </a:r>
            <a:r>
              <a:rPr lang="ko-KR" altLang="en-US" sz="1400" dirty="0" smtClean="0">
                <a:latin typeface="+mn-ea"/>
              </a:rPr>
              <a:t>값의 변화로 검출됨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DF6858-7065-49E1-9514-D60DA2E8E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8" t="2848" r="4664"/>
          <a:stretch/>
        </p:blipFill>
        <p:spPr>
          <a:xfrm>
            <a:off x="4906316" y="4620165"/>
            <a:ext cx="3750616" cy="1625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0" y="4509503"/>
            <a:ext cx="4250394" cy="18466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38627" y="919614"/>
            <a:ext cx="4572000" cy="17173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자이로스코프</a:t>
            </a:r>
            <a:r>
              <a:rPr lang="ko-KR" altLang="en-US" b="1" dirty="0">
                <a:latin typeface="+mn-ea"/>
              </a:rPr>
              <a:t> 센서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각속도 센서</a:t>
            </a:r>
            <a:r>
              <a:rPr lang="en-US" altLang="ko-KR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+mn-ea"/>
              </a:rPr>
              <a:t>Inertial </a:t>
            </a:r>
            <a:r>
              <a:rPr lang="en-US" altLang="ko-KR" sz="1400" dirty="0" err="1" smtClean="0">
                <a:latin typeface="+mn-ea"/>
              </a:rPr>
              <a:t>Mesurement</a:t>
            </a:r>
            <a:r>
              <a:rPr lang="en-US" altLang="ko-KR" sz="1400" dirty="0" smtClean="0">
                <a:latin typeface="+mn-ea"/>
              </a:rPr>
              <a:t> Unit(IMU)</a:t>
            </a:r>
            <a:r>
              <a:rPr lang="ko-KR" altLang="en-US" sz="1400" dirty="0" smtClean="0">
                <a:latin typeface="+mn-ea"/>
              </a:rPr>
              <a:t>에 </a:t>
            </a:r>
            <a:r>
              <a:rPr lang="en-US" altLang="ko-KR" sz="1400" dirty="0" smtClean="0">
                <a:latin typeface="+mn-ea"/>
              </a:rPr>
              <a:t>gyroscope </a:t>
            </a:r>
            <a:r>
              <a:rPr lang="ko-KR" altLang="en-US" sz="1400" dirty="0" smtClean="0">
                <a:latin typeface="+mn-ea"/>
              </a:rPr>
              <a:t>센서</a:t>
            </a:r>
            <a:r>
              <a:rPr lang="en-US" altLang="ko-KR" sz="1400" dirty="0" smtClean="0">
                <a:latin typeface="+mn-ea"/>
              </a:rPr>
              <a:t>.</a:t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작은 </a:t>
            </a:r>
            <a:r>
              <a:rPr lang="ko-KR" altLang="en-US" sz="1400" dirty="0">
                <a:latin typeface="+mn-ea"/>
              </a:rPr>
              <a:t>무게를 가진 추가 회전이 발생하면 </a:t>
            </a:r>
            <a:r>
              <a:rPr lang="ko-KR" altLang="en-US" sz="1400" dirty="0" smtClean="0">
                <a:latin typeface="+mn-ea"/>
              </a:rPr>
              <a:t>가속도 센서와 같은 원리로 스프링의 변위가 </a:t>
            </a:r>
            <a:r>
              <a:rPr lang="en-US" altLang="ko-KR" sz="1400" dirty="0" smtClean="0">
                <a:latin typeface="+mn-ea"/>
              </a:rPr>
              <a:t>capacitance </a:t>
            </a:r>
            <a:r>
              <a:rPr lang="ko-KR" altLang="en-US" sz="1400" dirty="0" smtClean="0">
                <a:latin typeface="+mn-ea"/>
              </a:rPr>
              <a:t>값 변화시킴</a:t>
            </a:r>
            <a:r>
              <a:rPr lang="en-US" altLang="ko-KR" sz="1400" dirty="0" smtClean="0">
                <a:latin typeface="+mn-ea"/>
              </a:rPr>
              <a:t>.</a:t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이 </a:t>
            </a:r>
            <a:r>
              <a:rPr lang="en-US" altLang="ko-KR" sz="1400" dirty="0" smtClean="0">
                <a:latin typeface="+mn-ea"/>
              </a:rPr>
              <a:t>capacitance</a:t>
            </a:r>
            <a:r>
              <a:rPr lang="ko-KR" altLang="en-US" sz="1400" dirty="0" smtClean="0">
                <a:latin typeface="+mn-ea"/>
              </a:rPr>
              <a:t>값의 변화로 계산된 </a:t>
            </a:r>
            <a:r>
              <a:rPr lang="ko-KR" altLang="en-US" sz="1400" dirty="0" err="1" smtClean="0">
                <a:latin typeface="+mn-ea"/>
              </a:rPr>
              <a:t>코리올리</a:t>
            </a:r>
            <a:r>
              <a:rPr lang="ko-KR" altLang="en-US" sz="1400" dirty="0" smtClean="0">
                <a:latin typeface="+mn-ea"/>
              </a:rPr>
              <a:t> 힘 값을 이용하여 각속도</a:t>
            </a:r>
            <a:r>
              <a:rPr lang="en-US" altLang="ko-KR" sz="1400" dirty="0">
                <a:latin typeface="+mn-ea"/>
              </a:rPr>
              <a:t>[rad/s]</a:t>
            </a:r>
            <a:r>
              <a:rPr lang="ko-KR" altLang="en-US" sz="1400" dirty="0">
                <a:latin typeface="+mn-ea"/>
              </a:rPr>
              <a:t>를 검출한다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57" y="2754391"/>
            <a:ext cx="3980999" cy="1699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19" y="2665086"/>
            <a:ext cx="2539905" cy="18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2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92C60-69B8-418D-B65C-8E87B325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/>
              <a:t>데이터의 전처리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44E5-773C-484F-AB81-292585D91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" y="1017274"/>
            <a:ext cx="8911244" cy="518725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Raw </a:t>
            </a:r>
            <a:r>
              <a:rPr lang="en-US" altLang="ko-KR" b="1" dirty="0" smtClean="0">
                <a:latin typeface="+mn-ea"/>
              </a:rPr>
              <a:t>Data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측정된 데이터들을 </a:t>
            </a:r>
            <a:r>
              <a:rPr lang="ko-KR" altLang="en-US" sz="1800" dirty="0" err="1">
                <a:latin typeface="+mn-ea"/>
              </a:rPr>
              <a:t>실험자와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activity</a:t>
            </a:r>
            <a:r>
              <a:rPr lang="ko-KR" altLang="en-US" sz="1800" dirty="0">
                <a:latin typeface="+mn-ea"/>
              </a:rPr>
              <a:t>에 따라 분류함</a:t>
            </a: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Data Splitting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sz="1800" dirty="0">
                <a:latin typeface="+mn-ea"/>
              </a:rPr>
              <a:t>Raw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Data</a:t>
            </a:r>
            <a:r>
              <a:rPr lang="ko-KR" altLang="en-US" sz="1800" dirty="0">
                <a:latin typeface="+mn-ea"/>
              </a:rPr>
              <a:t>를 알고리즘을 학습시키기 위해 </a:t>
            </a:r>
            <a:r>
              <a:rPr lang="en-US" altLang="ko-KR" sz="1800" dirty="0" smtClean="0">
                <a:latin typeface="+mn-ea"/>
              </a:rPr>
              <a:t>30</a:t>
            </a:r>
            <a:r>
              <a:rPr lang="ko-KR" altLang="en-US" sz="1800" dirty="0" smtClean="0">
                <a:latin typeface="+mn-ea"/>
              </a:rPr>
              <a:t>명중 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21</a:t>
            </a:r>
            <a:r>
              <a:rPr lang="ko-KR" altLang="en-US" sz="1800" dirty="0" smtClean="0">
                <a:latin typeface="+mn-ea"/>
              </a:rPr>
              <a:t>명의 </a:t>
            </a:r>
            <a:r>
              <a:rPr lang="ko-KR" altLang="en-US" sz="1800" dirty="0">
                <a:latin typeface="+mn-ea"/>
              </a:rPr>
              <a:t>데이터를 </a:t>
            </a:r>
            <a:r>
              <a:rPr lang="en-US" altLang="ko-KR" sz="1800" dirty="0">
                <a:latin typeface="+mn-ea"/>
              </a:rPr>
              <a:t>train data, 9</a:t>
            </a:r>
            <a:r>
              <a:rPr lang="ko-KR" altLang="en-US" sz="1800" dirty="0">
                <a:latin typeface="+mn-ea"/>
              </a:rPr>
              <a:t>명의 데이터를 </a:t>
            </a:r>
            <a:r>
              <a:rPr lang="en-US" altLang="ko-KR" sz="1800" dirty="0">
                <a:latin typeface="+mn-ea"/>
              </a:rPr>
              <a:t>test data</a:t>
            </a:r>
            <a:r>
              <a:rPr lang="ko-KR" altLang="en-US" sz="1800" dirty="0">
                <a:latin typeface="+mn-ea"/>
              </a:rPr>
              <a:t>로 나눔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Signal </a:t>
            </a:r>
            <a:r>
              <a:rPr lang="en-US" altLang="ko-KR" b="1" dirty="0" smtClean="0">
                <a:latin typeface="+mn-ea"/>
              </a:rPr>
              <a:t>Processing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sz="1800" dirty="0">
                <a:latin typeface="+mn-ea"/>
              </a:rPr>
              <a:t>Raw Data</a:t>
            </a:r>
            <a:r>
              <a:rPr lang="ko-KR" altLang="en-US" sz="1800" dirty="0">
                <a:latin typeface="+mn-ea"/>
              </a:rPr>
              <a:t>에 대해 </a:t>
            </a:r>
            <a:r>
              <a:rPr lang="en-US" altLang="ko-KR" sz="1800" dirty="0">
                <a:latin typeface="+mn-ea"/>
              </a:rPr>
              <a:t>Noise filtering </a:t>
            </a:r>
            <a:r>
              <a:rPr lang="ko-KR" altLang="en-US" sz="1800" dirty="0">
                <a:latin typeface="+mn-ea"/>
              </a:rPr>
              <a:t>과정과</a:t>
            </a:r>
            <a:r>
              <a:rPr lang="en-US" altLang="ko-KR" sz="1800" dirty="0">
                <a:latin typeface="+mn-ea"/>
              </a:rPr>
              <a:t>, Gravity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filtering</a:t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 smtClean="0">
                <a:latin typeface="+mn-ea"/>
              </a:rPr>
              <a:t>과정을 </a:t>
            </a:r>
            <a:r>
              <a:rPr lang="ko-KR" altLang="en-US" sz="1800" dirty="0">
                <a:latin typeface="+mn-ea"/>
              </a:rPr>
              <a:t>수행함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Feature </a:t>
            </a:r>
            <a:r>
              <a:rPr lang="en-US" altLang="ko-KR" b="1" dirty="0" smtClean="0">
                <a:latin typeface="+mn-ea"/>
              </a:rPr>
              <a:t>selection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sz="1800" dirty="0" smtClean="0">
                <a:latin typeface="+mn-ea"/>
              </a:rPr>
              <a:t>filtering </a:t>
            </a:r>
            <a:r>
              <a:rPr lang="ko-KR" altLang="en-US" sz="1800" dirty="0" smtClean="0">
                <a:latin typeface="+mn-ea"/>
              </a:rPr>
              <a:t>된 신호</a:t>
            </a:r>
            <a:r>
              <a:rPr lang="en-US" altLang="ko-KR" sz="1800" dirty="0">
                <a:latin typeface="+mn-ea"/>
              </a:rPr>
              <a:t> ( by FFT )</a:t>
            </a:r>
            <a:r>
              <a:rPr lang="ko-KR" altLang="en-US" sz="1800" dirty="0">
                <a:latin typeface="+mn-ea"/>
              </a:rPr>
              <a:t> 에서 </a:t>
            </a:r>
            <a:r>
              <a:rPr lang="ko-KR" altLang="en-US" sz="1800" dirty="0" err="1" smtClean="0">
                <a:latin typeface="+mn-ea"/>
              </a:rPr>
              <a:t>피쳐</a:t>
            </a:r>
            <a:r>
              <a:rPr lang="ko-KR" altLang="en-US" sz="1800" dirty="0" smtClean="0">
                <a:latin typeface="+mn-ea"/>
              </a:rPr>
              <a:t> 생성 및 선</a:t>
            </a:r>
            <a:r>
              <a:rPr lang="ko-KR" altLang="en-US" sz="1800" dirty="0">
                <a:latin typeface="+mn-ea"/>
              </a:rPr>
              <a:t>택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(</a:t>
            </a:r>
            <a:r>
              <a:rPr lang="en-US" altLang="ko-KR" sz="1800" dirty="0" err="1">
                <a:latin typeface="+mn-ea"/>
              </a:rPr>
              <a:t>tBodyAcc</a:t>
            </a:r>
            <a:r>
              <a:rPr lang="en-US" altLang="ko-KR" sz="1800" dirty="0">
                <a:latin typeface="+mn-ea"/>
              </a:rPr>
              <a:t>-mean-XYZ, </a:t>
            </a:r>
            <a:r>
              <a:rPr lang="en-US" altLang="ko-KR" sz="1800" dirty="0" err="1">
                <a:latin typeface="+mn-ea"/>
              </a:rPr>
              <a:t>tBodyGyroJerk</a:t>
            </a:r>
            <a:r>
              <a:rPr lang="en-US" altLang="ko-KR" sz="1800" dirty="0">
                <a:latin typeface="+mn-ea"/>
              </a:rPr>
              <a:t>-XYZ, </a:t>
            </a:r>
            <a:r>
              <a:rPr lang="en-US" altLang="ko-KR" sz="1800" dirty="0" err="1">
                <a:latin typeface="+mn-ea"/>
              </a:rPr>
              <a:t>tBodyAccJerk</a:t>
            </a:r>
            <a:r>
              <a:rPr lang="en-US" altLang="ko-KR" sz="1800" dirty="0">
                <a:latin typeface="+mn-ea"/>
              </a:rPr>
              <a:t>-XYZ, </a:t>
            </a:r>
            <a:r>
              <a:rPr lang="en-US" altLang="ko-KR" sz="1800" dirty="0" err="1">
                <a:latin typeface="+mn-ea"/>
              </a:rPr>
              <a:t>fbodyAcc</a:t>
            </a:r>
            <a:r>
              <a:rPr lang="en-US" altLang="ko-KR" sz="1800" dirty="0">
                <a:latin typeface="+mn-ea"/>
              </a:rPr>
              <a:t>-mean-XYZ… </a:t>
            </a:r>
            <a:r>
              <a:rPr lang="en-US" altLang="ko-KR" sz="1800" dirty="0" err="1">
                <a:latin typeface="+mn-ea"/>
              </a:rPr>
              <a:t>etc</a:t>
            </a:r>
            <a:r>
              <a:rPr lang="en-US" altLang="ko-KR" sz="1800" dirty="0">
                <a:latin typeface="+mn-ea"/>
              </a:rPr>
              <a:t>) </a:t>
            </a:r>
          </a:p>
          <a:p>
            <a:pPr marL="457200" indent="-457200">
              <a:buAutoNum type="arabicPeriod"/>
            </a:pP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 smtClean="0">
                <a:latin typeface="+mn-ea"/>
              </a:rPr>
              <a:t>Windowing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sz="1800" dirty="0" smtClean="0">
                <a:latin typeface="+mn-ea"/>
              </a:rPr>
              <a:t>생성된 데이터를 </a:t>
            </a:r>
            <a:r>
              <a:rPr lang="en-US" altLang="ko-KR" sz="1800" dirty="0">
                <a:latin typeface="+mn-ea"/>
              </a:rPr>
              <a:t>2.56</a:t>
            </a:r>
            <a:r>
              <a:rPr lang="ko-KR" altLang="en-US" sz="1800" dirty="0">
                <a:latin typeface="+mn-ea"/>
              </a:rPr>
              <a:t>초 단위로 자르고</a:t>
            </a:r>
            <a:r>
              <a:rPr lang="en-US" altLang="ko-KR" sz="1800" dirty="0">
                <a:latin typeface="+mn-ea"/>
              </a:rPr>
              <a:t>, 50% overlap </a:t>
            </a:r>
            <a:r>
              <a:rPr lang="ko-KR" altLang="en-US" sz="1800" dirty="0" smtClean="0">
                <a:latin typeface="+mn-ea"/>
              </a:rPr>
              <a:t>처리</a:t>
            </a: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Feature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Generation </a:t>
            </a:r>
            <a:r>
              <a:rPr lang="en-US" altLang="ko-KR" dirty="0" smtClean="0">
                <a:latin typeface="+mn-ea"/>
              </a:rPr>
              <a:t>: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window </a:t>
            </a:r>
            <a:r>
              <a:rPr lang="ko-KR" altLang="en-US" sz="1800" dirty="0" smtClean="0">
                <a:latin typeface="+mn-ea"/>
              </a:rPr>
              <a:t>과정을 거친 </a:t>
            </a:r>
            <a:r>
              <a:rPr lang="ko-KR" altLang="en-US" sz="1800" dirty="0">
                <a:latin typeface="+mn-ea"/>
              </a:rPr>
              <a:t>선</a:t>
            </a:r>
            <a:r>
              <a:rPr lang="ko-KR" altLang="en-US" sz="1800" dirty="0" smtClean="0">
                <a:latin typeface="+mn-ea"/>
              </a:rPr>
              <a:t>택</a:t>
            </a:r>
            <a:r>
              <a:rPr lang="en-US" altLang="ko-KR" sz="1800" dirty="0" smtClean="0">
                <a:latin typeface="+mn-ea"/>
              </a:rPr>
              <a:t>(selection)</a:t>
            </a:r>
            <a:r>
              <a:rPr lang="ko-KR" altLang="en-US" sz="1800" dirty="0" smtClean="0">
                <a:latin typeface="+mn-ea"/>
              </a:rPr>
              <a:t>된 </a:t>
            </a:r>
            <a:r>
              <a:rPr lang="ko-KR" altLang="en-US" sz="1800" dirty="0" err="1" smtClean="0">
                <a:latin typeface="+mn-ea"/>
              </a:rPr>
              <a:t>피쳐들의</a:t>
            </a:r>
            <a:r>
              <a:rPr lang="ko-KR" altLang="en-US" sz="1800" dirty="0" smtClean="0">
                <a:latin typeface="+mn-ea"/>
              </a:rPr>
              <a:t> 통계적 성질을 나타내는 </a:t>
            </a:r>
            <a:r>
              <a:rPr lang="ko-KR" altLang="en-US" sz="1800" dirty="0" err="1" smtClean="0">
                <a:latin typeface="+mn-ea"/>
              </a:rPr>
              <a:t>피쳐</a:t>
            </a:r>
            <a:r>
              <a:rPr lang="ko-KR" altLang="en-US" sz="1800" dirty="0" smtClean="0">
                <a:latin typeface="+mn-ea"/>
              </a:rPr>
              <a:t> 생성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305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</a:t>
            </a:r>
            <a:r>
              <a:rPr lang="en-US" altLang="ko-KR" dirty="0"/>
              <a:t>.</a:t>
            </a:r>
            <a:r>
              <a:rPr lang="en-US" altLang="ko-KR" dirty="0" smtClean="0"/>
              <a:t>1 </a:t>
            </a:r>
            <a:r>
              <a:rPr lang="en-US" altLang="ko-KR" dirty="0"/>
              <a:t>Raw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7" y="1044214"/>
            <a:ext cx="9462641" cy="116074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각 </a:t>
            </a:r>
            <a:r>
              <a:rPr lang="ko-KR" altLang="en-US" sz="2000" dirty="0" err="1" smtClean="0"/>
              <a:t>실험자에서</a:t>
            </a:r>
            <a:r>
              <a:rPr lang="ko-KR" altLang="en-US" sz="2000" dirty="0" smtClean="0"/>
              <a:t> 얻어진 </a:t>
            </a:r>
            <a:r>
              <a:rPr lang="ko-KR" altLang="en-US" sz="2000" dirty="0"/>
              <a:t>데이터들을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가지 </a:t>
            </a:r>
            <a:r>
              <a:rPr lang="en-US" altLang="ko-KR" sz="2000" b="1" dirty="0"/>
              <a:t>activity</a:t>
            </a:r>
            <a:r>
              <a:rPr lang="ko-KR" altLang="en-US" sz="2000" b="1" dirty="0"/>
              <a:t>에 따라 데이터들을 분리함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13AA2-F272-4477-9487-9A6EE6C45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907"/>
          <a:stretch/>
        </p:blipFill>
        <p:spPr>
          <a:xfrm>
            <a:off x="101789" y="1746089"/>
            <a:ext cx="4357085" cy="3827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C76D6C-67D2-4D0F-B713-7C097E429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03" y="1746089"/>
            <a:ext cx="4051917" cy="376328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87944F-6F20-444E-92E1-24797AEC47E7}"/>
              </a:ext>
            </a:extLst>
          </p:cNvPr>
          <p:cNvSpPr/>
          <p:nvPr/>
        </p:nvSpPr>
        <p:spPr>
          <a:xfrm>
            <a:off x="4326352" y="3233193"/>
            <a:ext cx="453925" cy="78907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30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1.2.2 </a:t>
            </a:r>
            <a:r>
              <a:rPr lang="en-US" altLang="ko-KR" dirty="0"/>
              <a:t>Data Splitting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989704"/>
            <a:ext cx="4976807" cy="5187258"/>
          </a:xfrm>
        </p:spPr>
        <p:txBody>
          <a:bodyPr/>
          <a:lstStyle/>
          <a:p>
            <a:r>
              <a:rPr lang="en-US" altLang="ko-KR" sz="2000" dirty="0"/>
              <a:t>Raw Data</a:t>
            </a:r>
            <a:r>
              <a:rPr lang="ko-KR" altLang="en-US" sz="2000" dirty="0"/>
              <a:t>를 </a:t>
            </a:r>
            <a:r>
              <a:rPr lang="ko-KR" altLang="en-US" sz="2000" dirty="0" err="1" smtClean="0"/>
              <a:t>머신러닝</a:t>
            </a:r>
            <a:r>
              <a:rPr lang="ko-KR" altLang="en-US" sz="2000" dirty="0" smtClean="0"/>
              <a:t> 모델을 이용해 </a:t>
            </a:r>
            <a:r>
              <a:rPr lang="ko-KR" altLang="en-US" sz="2000" dirty="0"/>
              <a:t>학습시키기 위한 </a:t>
            </a:r>
            <a:r>
              <a:rPr lang="en-US" altLang="ko-KR" sz="2000" dirty="0"/>
              <a:t>train data</a:t>
            </a:r>
            <a:r>
              <a:rPr lang="ko-KR" altLang="en-US" sz="2000" dirty="0"/>
              <a:t>와 </a:t>
            </a:r>
            <a:r>
              <a:rPr lang="ko-KR" altLang="en-US" sz="2000" dirty="0" smtClean="0"/>
              <a:t>모델의 </a:t>
            </a:r>
            <a:r>
              <a:rPr lang="ko-KR" altLang="en-US" sz="2000" dirty="0"/>
              <a:t>성능을 확인할 </a:t>
            </a:r>
            <a:r>
              <a:rPr lang="en-US" altLang="ko-KR" sz="2000" dirty="0"/>
              <a:t>test data</a:t>
            </a:r>
            <a:r>
              <a:rPr lang="ko-KR" altLang="en-US" sz="2000" dirty="0"/>
              <a:t>로 나누었음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Train data</a:t>
            </a:r>
            <a:r>
              <a:rPr lang="ko-KR" altLang="en-US" sz="2000" dirty="0"/>
              <a:t>는 </a:t>
            </a:r>
            <a:r>
              <a:rPr lang="en-US" altLang="ko-KR" sz="2000" dirty="0"/>
              <a:t>30</a:t>
            </a:r>
            <a:r>
              <a:rPr lang="ko-KR" altLang="en-US" sz="2000" dirty="0"/>
              <a:t>명의 </a:t>
            </a:r>
            <a:r>
              <a:rPr lang="ko-KR" altLang="en-US" sz="2000" dirty="0" err="1"/>
              <a:t>실험자중</a:t>
            </a:r>
            <a:r>
              <a:rPr lang="ko-KR" altLang="en-US" sz="2000" dirty="0"/>
              <a:t> </a:t>
            </a:r>
            <a:r>
              <a:rPr lang="en-US" altLang="ko-KR" sz="2000" dirty="0"/>
              <a:t>21</a:t>
            </a:r>
            <a:r>
              <a:rPr lang="ko-KR" altLang="en-US" sz="2000" dirty="0"/>
              <a:t>명의 데이터</a:t>
            </a:r>
            <a:r>
              <a:rPr lang="en-US" altLang="ko-KR" sz="2000" dirty="0"/>
              <a:t>, test data</a:t>
            </a:r>
            <a:r>
              <a:rPr lang="ko-KR" altLang="en-US" sz="2000" dirty="0"/>
              <a:t>는 </a:t>
            </a:r>
            <a:r>
              <a:rPr lang="en-US" altLang="ko-KR" sz="2000" dirty="0"/>
              <a:t>9</a:t>
            </a:r>
            <a:r>
              <a:rPr lang="ko-KR" altLang="en-US" sz="2000" dirty="0"/>
              <a:t>명의 데이터로 나눔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5B8A6-BD1B-41B9-9F92-EB3570BA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66" y="1094739"/>
            <a:ext cx="2882339" cy="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1.2.3 </a:t>
            </a:r>
            <a:r>
              <a:rPr lang="en-US" altLang="ko-KR" dirty="0"/>
              <a:t>Signal 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5" y="835747"/>
            <a:ext cx="4966284" cy="560832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smtClean="0">
                <a:latin typeface="+mn-ea"/>
              </a:rPr>
              <a:t>원하는 </a:t>
            </a:r>
            <a:r>
              <a:rPr lang="ko-KR" altLang="en-US" sz="2000" b="1" dirty="0">
                <a:latin typeface="+mn-ea"/>
              </a:rPr>
              <a:t>정보를 </a:t>
            </a:r>
            <a:r>
              <a:rPr lang="ko-KR" altLang="en-US" sz="2000" b="1" dirty="0" smtClean="0">
                <a:latin typeface="+mn-ea"/>
              </a:rPr>
              <a:t>얻기 위해 신호를 </a:t>
            </a:r>
            <a:r>
              <a:rPr lang="en-US" altLang="ko-KR" sz="2000" b="1" dirty="0" smtClean="0">
                <a:latin typeface="+mn-ea"/>
              </a:rPr>
              <a:t/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가공하는 과정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Noise </a:t>
            </a:r>
            <a:r>
              <a:rPr lang="en-US" altLang="ko-KR" sz="2000" b="1" dirty="0" smtClean="0">
                <a:latin typeface="+mn-ea"/>
              </a:rPr>
              <a:t>filtering</a:t>
            </a:r>
            <a:br>
              <a:rPr lang="en-US" altLang="ko-KR" sz="2000" b="1" dirty="0" smtClean="0">
                <a:latin typeface="+mn-ea"/>
              </a:rPr>
            </a:br>
            <a:r>
              <a:rPr lang="en-US" altLang="ko-KR" sz="2000" b="1" dirty="0" smtClean="0">
                <a:latin typeface="+mn-ea"/>
              </a:rPr>
              <a:t/>
            </a:r>
            <a:br>
              <a:rPr lang="en-US" altLang="ko-KR" sz="2000" b="1" dirty="0" smtClean="0">
                <a:latin typeface="+mn-ea"/>
              </a:rPr>
            </a:br>
            <a:r>
              <a:rPr lang="en-US" altLang="ko-KR" sz="1700" b="1" dirty="0" smtClean="0">
                <a:latin typeface="+mn-ea"/>
              </a:rPr>
              <a:t>- Median</a:t>
            </a:r>
            <a:r>
              <a:rPr lang="ko-KR" altLang="en-US" sz="1700" b="1" dirty="0" smtClean="0">
                <a:latin typeface="+mn-ea"/>
              </a:rPr>
              <a:t> </a:t>
            </a:r>
            <a:r>
              <a:rPr lang="en-US" altLang="ko-KR" sz="1700" b="1" dirty="0" smtClean="0">
                <a:latin typeface="+mn-ea"/>
              </a:rPr>
              <a:t>Filter (3rd order) </a:t>
            </a:r>
            <a:r>
              <a:rPr lang="en-US" altLang="ko-KR" sz="1700" dirty="0" smtClean="0">
                <a:latin typeface="+mn-ea"/>
              </a:rPr>
              <a:t>: </a:t>
            </a:r>
            <a:r>
              <a:rPr lang="ko-KR" altLang="en-US" sz="1700" dirty="0" smtClean="0">
                <a:latin typeface="+mn-ea"/>
              </a:rPr>
              <a:t>이상치 제거</a:t>
            </a: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(background noise</a:t>
            </a:r>
            <a:r>
              <a:rPr lang="ko-KR" altLang="en-US" sz="1700" dirty="0" smtClean="0">
                <a:latin typeface="+mn-ea"/>
              </a:rPr>
              <a:t>라고 불리</a:t>
            </a:r>
            <a:r>
              <a:rPr lang="ko-KR" altLang="en-US" sz="1700" dirty="0">
                <a:latin typeface="+mn-ea"/>
              </a:rPr>
              <a:t>는</a:t>
            </a:r>
            <a:r>
              <a:rPr lang="ko-KR" altLang="en-US" sz="1700" dirty="0" smtClean="0">
                <a:latin typeface="+mn-ea"/>
              </a:rPr>
              <a:t> 갑작스러운 움직임에 의한 </a:t>
            </a:r>
            <a:r>
              <a:rPr lang="en-US" altLang="ko-KR" sz="1700" dirty="0" smtClean="0">
                <a:latin typeface="+mn-ea"/>
              </a:rPr>
              <a:t>ups and downs </a:t>
            </a:r>
            <a:r>
              <a:rPr lang="ko-KR" altLang="en-US" sz="1700" dirty="0" smtClean="0">
                <a:latin typeface="+mn-ea"/>
              </a:rPr>
              <a:t>제거</a:t>
            </a:r>
            <a:r>
              <a:rPr lang="en-US" altLang="ko-KR" sz="1700" dirty="0" smtClean="0">
                <a:latin typeface="+mn-ea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Gravity </a:t>
            </a:r>
            <a:r>
              <a:rPr lang="en-US" altLang="ko-KR" sz="2000" b="1" dirty="0" smtClean="0">
                <a:latin typeface="+mn-ea"/>
              </a:rPr>
              <a:t>filtering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- </a:t>
            </a:r>
            <a:r>
              <a:rPr lang="en-US" altLang="ko-KR" sz="1700" b="1" dirty="0" smtClean="0">
                <a:latin typeface="+mn-ea"/>
              </a:rPr>
              <a:t>low </a:t>
            </a:r>
            <a:r>
              <a:rPr lang="en-US" altLang="ko-KR" sz="1700" b="1" dirty="0">
                <a:latin typeface="+mn-ea"/>
              </a:rPr>
              <a:t>pass </a:t>
            </a:r>
            <a:r>
              <a:rPr lang="en-US" altLang="ko-KR" sz="1700" b="1" dirty="0" err="1">
                <a:latin typeface="+mn-ea"/>
              </a:rPr>
              <a:t>butterworth</a:t>
            </a:r>
            <a:r>
              <a:rPr lang="en-US" altLang="ko-KR" sz="1700" b="1" dirty="0">
                <a:latin typeface="+mn-ea"/>
              </a:rPr>
              <a:t> filter </a:t>
            </a:r>
            <a:r>
              <a:rPr lang="en-US" altLang="ko-KR" sz="1700" dirty="0">
                <a:latin typeface="+mn-ea"/>
              </a:rPr>
              <a:t>: </a:t>
            </a:r>
            <a:r>
              <a:rPr lang="ko-KR" altLang="en-US" sz="1700" dirty="0">
                <a:latin typeface="+mn-ea"/>
              </a:rPr>
              <a:t>낮은 </a:t>
            </a:r>
            <a:r>
              <a:rPr lang="ko-KR" altLang="en-US" sz="1700" dirty="0" err="1" smtClean="0">
                <a:latin typeface="+mn-ea"/>
              </a:rPr>
              <a:t>주파수값</a:t>
            </a:r>
            <a:r>
              <a:rPr lang="ko-KR" altLang="en-US" sz="1700" dirty="0" smtClean="0">
                <a:latin typeface="+mn-ea"/>
              </a:rPr>
              <a:t> 통과</a:t>
            </a:r>
            <a:r>
              <a:rPr lang="en-US" altLang="ko-KR" sz="1700" dirty="0" smtClean="0">
                <a:latin typeface="+mn-ea"/>
              </a:rPr>
              <a:t>,</a:t>
            </a:r>
            <a:r>
              <a:rPr lang="ko-KR" altLang="en-US" sz="1700" dirty="0" smtClean="0">
                <a:latin typeface="+mn-ea"/>
              </a:rPr>
              <a:t> 높은 주파수 값 감쇠하는 </a:t>
            </a:r>
            <a:r>
              <a:rPr lang="en-US" altLang="ko-KR" sz="1700" dirty="0" smtClean="0">
                <a:latin typeface="+mn-ea"/>
              </a:rPr>
              <a:t>filter</a:t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- </a:t>
            </a:r>
            <a:r>
              <a:rPr lang="en-US" altLang="ko-KR" sz="1700" b="1" dirty="0" smtClean="0">
                <a:latin typeface="+mn-ea"/>
              </a:rPr>
              <a:t>20hz </a:t>
            </a:r>
            <a:r>
              <a:rPr lang="ko-KR" altLang="en-US" sz="1700" b="1" dirty="0" smtClean="0">
                <a:latin typeface="+mn-ea"/>
              </a:rPr>
              <a:t>이상의 고 주파수 감쇠</a:t>
            </a: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이전 연구 결과 </a:t>
            </a:r>
            <a:r>
              <a:rPr lang="ko-KR" altLang="en-US" sz="1700" dirty="0">
                <a:latin typeface="+mn-ea"/>
              </a:rPr>
              <a:t>몸</a:t>
            </a:r>
            <a:r>
              <a:rPr lang="ko-KR" altLang="en-US" sz="1700" dirty="0" smtClean="0">
                <a:latin typeface="+mn-ea"/>
              </a:rPr>
              <a:t>의 </a:t>
            </a:r>
            <a:r>
              <a:rPr lang="ko-KR" altLang="en-US" sz="1700" dirty="0">
                <a:latin typeface="+mn-ea"/>
              </a:rPr>
              <a:t>움직임의 에너지는 </a:t>
            </a:r>
            <a:r>
              <a:rPr lang="en-US" altLang="ko-KR" sz="1700" dirty="0">
                <a:latin typeface="+mn-ea"/>
              </a:rPr>
              <a:t>15hz</a:t>
            </a:r>
            <a:br>
              <a:rPr lang="en-US" altLang="ko-KR" sz="1700" dirty="0">
                <a:latin typeface="+mn-ea"/>
              </a:rPr>
            </a:br>
            <a:r>
              <a:rPr lang="ko-KR" altLang="en-US" sz="1700" dirty="0">
                <a:latin typeface="+mn-ea"/>
              </a:rPr>
              <a:t>미만의</a:t>
            </a:r>
            <a:r>
              <a:rPr lang="en-US" altLang="ko-KR" sz="1700" dirty="0">
                <a:latin typeface="+mn-ea"/>
              </a:rPr>
              <a:t> </a:t>
            </a:r>
            <a:r>
              <a:rPr lang="ko-KR" altLang="en-US" sz="1700" dirty="0">
                <a:latin typeface="+mn-ea"/>
              </a:rPr>
              <a:t>에너지를 포함하고 </a:t>
            </a:r>
            <a:r>
              <a:rPr lang="ko-KR" altLang="en-US" sz="1700" dirty="0" smtClean="0">
                <a:latin typeface="+mn-ea"/>
              </a:rPr>
              <a:t>있음</a:t>
            </a:r>
            <a:r>
              <a:rPr lang="en-US" altLang="ko-KR" sz="1700" dirty="0" smtClean="0">
                <a:latin typeface="+mn-ea"/>
              </a:rPr>
              <a:t>. </a:t>
            </a:r>
            <a:r>
              <a:rPr lang="ko-KR" altLang="en-US" sz="1700" dirty="0" smtClean="0">
                <a:latin typeface="+mn-ea"/>
              </a:rPr>
              <a:t>따라서 </a:t>
            </a:r>
            <a:r>
              <a:rPr lang="en-US" altLang="ko-KR" sz="1700" dirty="0" smtClean="0">
                <a:latin typeface="+mn-ea"/>
              </a:rPr>
              <a:t>20hz</a:t>
            </a:r>
            <a:r>
              <a:rPr lang="ko-KR" altLang="en-US" sz="1700" dirty="0" smtClean="0">
                <a:latin typeface="+mn-ea"/>
              </a:rPr>
              <a:t>이상의 주파수는 </a:t>
            </a:r>
            <a:r>
              <a:rPr lang="en-US" altLang="ko-KR" sz="1700" dirty="0" smtClean="0">
                <a:latin typeface="+mn-ea"/>
              </a:rPr>
              <a:t>noise </a:t>
            </a:r>
            <a:r>
              <a:rPr lang="ko-KR" altLang="en-US" sz="1700" dirty="0" smtClean="0">
                <a:latin typeface="+mn-ea"/>
              </a:rPr>
              <a:t>처리</a:t>
            </a:r>
            <a:r>
              <a:rPr lang="en-US" altLang="ko-KR" sz="1700" dirty="0" smtClean="0">
                <a:latin typeface="+mn-ea"/>
              </a:rPr>
              <a:t>)</a:t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- </a:t>
            </a:r>
            <a:r>
              <a:rPr lang="en-US" altLang="ko-KR" sz="1700" b="1" dirty="0" smtClean="0">
                <a:latin typeface="+mn-ea"/>
              </a:rPr>
              <a:t>0.3hz </a:t>
            </a:r>
            <a:r>
              <a:rPr lang="ko-KR" altLang="en-US" sz="1700" b="1" dirty="0" smtClean="0">
                <a:latin typeface="+mn-ea"/>
              </a:rPr>
              <a:t>이하의 저 주파수 감쇠</a:t>
            </a:r>
            <a:r>
              <a:rPr lang="en-US" altLang="ko-KR" sz="1700" b="1" dirty="0" smtClean="0">
                <a:latin typeface="+mn-ea"/>
              </a:rPr>
              <a:t/>
            </a:r>
            <a:br>
              <a:rPr lang="en-US" altLang="ko-KR" sz="1700" b="1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 smtClean="0">
                <a:latin typeface="+mn-ea"/>
              </a:rPr>
              <a:t>이전 연구 결과 중력이 </a:t>
            </a:r>
            <a:r>
              <a:rPr lang="en-US" altLang="ko-KR" sz="1700" dirty="0">
                <a:latin typeface="+mn-ea"/>
              </a:rPr>
              <a:t>0.3hz </a:t>
            </a:r>
            <a:r>
              <a:rPr lang="ko-KR" altLang="en-US" sz="1700" dirty="0">
                <a:latin typeface="+mn-ea"/>
              </a:rPr>
              <a:t>이하의 </a:t>
            </a:r>
            <a:r>
              <a:rPr lang="ko-KR" altLang="en-US" sz="1700" dirty="0" smtClean="0">
                <a:latin typeface="+mn-ea"/>
              </a:rPr>
              <a:t>저 주파수 신호로 포착됨</a:t>
            </a:r>
            <a:r>
              <a:rPr lang="en-US" altLang="ko-KR" sz="1700" dirty="0" smtClean="0">
                <a:latin typeface="+mn-ea"/>
              </a:rPr>
              <a:t>. </a:t>
            </a:r>
            <a:r>
              <a:rPr lang="ko-KR" altLang="en-US" sz="1700" dirty="0" smtClean="0">
                <a:latin typeface="+mn-ea"/>
              </a:rPr>
              <a:t>움직임 신호만을 추출하기 위하여 </a:t>
            </a:r>
            <a:r>
              <a:rPr lang="en-US" altLang="ko-KR" sz="1700" dirty="0">
                <a:latin typeface="+mn-ea"/>
              </a:rPr>
              <a:t>0.3hz</a:t>
            </a:r>
            <a:r>
              <a:rPr lang="ko-KR" altLang="en-US" sz="1700" dirty="0">
                <a:latin typeface="+mn-ea"/>
              </a:rPr>
              <a:t> 이하의 </a:t>
            </a:r>
            <a:r>
              <a:rPr lang="ko-KR" altLang="en-US" sz="1700" dirty="0" smtClean="0">
                <a:latin typeface="+mn-ea"/>
              </a:rPr>
              <a:t>주파수는 가속도 중 중력에 의한 신호이므로 제거</a:t>
            </a:r>
            <a:r>
              <a:rPr lang="en-US" altLang="ko-KR" sz="1700" dirty="0" smtClean="0">
                <a:latin typeface="+mn-ea"/>
              </a:rPr>
              <a:t>)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C133E-D640-46D7-AECA-2F09D672F510}"/>
              </a:ext>
            </a:extLst>
          </p:cNvPr>
          <p:cNvSpPr txBox="1"/>
          <p:nvPr/>
        </p:nvSpPr>
        <p:spPr>
          <a:xfrm>
            <a:off x="5613155" y="427738"/>
            <a:ext cx="2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ex)Median filter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2BEBA-4221-4CCC-A28D-680659B57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7" b="49024"/>
          <a:stretch/>
        </p:blipFill>
        <p:spPr>
          <a:xfrm>
            <a:off x="4857226" y="2593974"/>
            <a:ext cx="4230185" cy="1050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7B501C-CBF3-4686-81D6-4F34CDBA5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24" r="3877"/>
          <a:stretch/>
        </p:blipFill>
        <p:spPr>
          <a:xfrm>
            <a:off x="4846703" y="4079463"/>
            <a:ext cx="4230185" cy="105097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BA4876C-2537-4DE5-A12C-B5CC5CF51A7D}"/>
              </a:ext>
            </a:extLst>
          </p:cNvPr>
          <p:cNvSpPr/>
          <p:nvPr/>
        </p:nvSpPr>
        <p:spPr>
          <a:xfrm rot="5400000">
            <a:off x="6829241" y="3597172"/>
            <a:ext cx="265108" cy="6118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06029-1C39-4515-94F4-FA84A276DAB9}"/>
              </a:ext>
            </a:extLst>
          </p:cNvPr>
          <p:cNvSpPr txBox="1"/>
          <p:nvPr/>
        </p:nvSpPr>
        <p:spPr>
          <a:xfrm>
            <a:off x="5199040" y="3588125"/>
            <a:ext cx="1279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Median Filter:</a:t>
            </a:r>
          </a:p>
          <a:p>
            <a:r>
              <a:rPr lang="en-US" altLang="ko-KR" sz="1100" dirty="0"/>
              <a:t>Background noise</a:t>
            </a:r>
            <a:r>
              <a:rPr lang="ko-KR" altLang="en-US" sz="1100" dirty="0"/>
              <a:t>의 제거</a:t>
            </a:r>
            <a:endParaRPr lang="en-US" altLang="ko-KR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34F07-2E5E-40A8-8D78-0A011A0E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86" y="848612"/>
            <a:ext cx="2737771" cy="1679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59778F-C54C-4A6F-B79B-7311C62C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23" y="5240601"/>
            <a:ext cx="2071161" cy="1056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2B2840-27A9-4DFA-AFC5-A519434E4B12}"/>
              </a:ext>
            </a:extLst>
          </p:cNvPr>
          <p:cNvSpPr txBox="1"/>
          <p:nvPr/>
        </p:nvSpPr>
        <p:spPr>
          <a:xfrm>
            <a:off x="5012894" y="6250589"/>
            <a:ext cx="2071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&lt;nth order </a:t>
            </a:r>
            <a:r>
              <a:rPr lang="en-US" altLang="ko-KR" sz="1100" err="1"/>
              <a:t>butterworth</a:t>
            </a:r>
            <a:r>
              <a:rPr lang="en-US" altLang="ko-KR" sz="1100"/>
              <a:t> filter&gt;</a:t>
            </a:r>
          </a:p>
        </p:txBody>
      </p:sp>
    </p:spTree>
    <p:extLst>
      <p:ext uri="{BB962C8B-B14F-4D97-AF65-F5344CB8AC3E}">
        <p14:creationId xmlns:p14="http://schemas.microsoft.com/office/powerpoint/2010/main" val="326289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207476</TotalTime>
  <Words>919</Words>
  <Application>Microsoft Office PowerPoint</Application>
  <PresentationFormat>화면 슬라이드 쇼(4:3)</PresentationFormat>
  <Paragraphs>188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Aharoni</vt:lpstr>
      <vt:lpstr>경기천년제목 Bold</vt:lpstr>
      <vt:lpstr>맑은 고딕</vt:lpstr>
      <vt:lpstr>Arial</vt:lpstr>
      <vt:lpstr>Calibri</vt:lpstr>
      <vt:lpstr>Calibri Light</vt:lpstr>
      <vt:lpstr>Times New Roman</vt:lpstr>
      <vt:lpstr>Office 테마</vt:lpstr>
      <vt:lpstr>스마트폰 데이터를 이용한  HAR(Human Activity Recognition) System </vt:lpstr>
      <vt:lpstr>Index</vt:lpstr>
      <vt:lpstr>1.1 실험 방법</vt:lpstr>
      <vt:lpstr>1.1.1 실험 측정 방식</vt:lpstr>
      <vt:lpstr>1.1.2 가속도 &amp; 자이로 센서</vt:lpstr>
      <vt:lpstr>1.2 데이터의 전처리 </vt:lpstr>
      <vt:lpstr>1.2.1 Raw Data</vt:lpstr>
      <vt:lpstr>1.2.2 Data Splitting</vt:lpstr>
      <vt:lpstr>1.2.3 Signal Processing</vt:lpstr>
      <vt:lpstr>1.2.4 low pass butterworth filter</vt:lpstr>
      <vt:lpstr>1.2.4 Feature Selection</vt:lpstr>
      <vt:lpstr>1.2.5 Windowing</vt:lpstr>
      <vt:lpstr>1.2.6 Feature Generation</vt:lpstr>
      <vt:lpstr>2. 데이터 셋 구조</vt:lpstr>
      <vt:lpstr>2.1.1 데이터 셋 설명</vt:lpstr>
      <vt:lpstr>2.1.2 데이터 셋 내용 </vt:lpstr>
      <vt:lpstr>2.2 데이터 병합</vt:lpstr>
      <vt:lpstr>2.2.1 데이터 병합 코드</vt:lpstr>
      <vt:lpstr>2.2.2 데이터 병합 결과</vt:lpstr>
      <vt:lpstr>3. 향후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Insun</dc:creator>
  <cp:lastModifiedBy>노 인호</cp:lastModifiedBy>
  <cp:revision>1903</cp:revision>
  <cp:lastPrinted>2018-03-06T08:15:05Z</cp:lastPrinted>
  <dcterms:created xsi:type="dcterms:W3CDTF">2015-03-09T05:19:42Z</dcterms:created>
  <dcterms:modified xsi:type="dcterms:W3CDTF">2020-05-19T02:36:00Z</dcterms:modified>
</cp:coreProperties>
</file>